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webp" ContentType="image/webp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4630400" cy="8229600"/>
  <p:notesSz cx="8229600" cy="14630400"/>
  <p:embeddedFontLst>
    <p:embeddedFont>
      <p:font typeface="Syne" pitchFamily="0" charset="0"/>
      <p:regular r:id="rId46"/>
      <p:bold r:id="rId47"/>
    </p:embeddedFont>
    <p:embeddedFont>
      <p:font typeface="Arimo" pitchFamily="0" charset="0"/>
      <p:regular r:id="rId48"/>
      <p:bold r:id="rId49"/>
      <p:italic r:id="rId50"/>
      <p:boldItalic r:id="rId51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71185876" val="1230" rev64="64" revOS="4"/>
      <pr:smFileRevision xmlns:pr="smNativeData" xmlns="smNativeData" dt="1771185876" val="101"/>
      <pr:guideOptions xmlns:pr="smNativeData" xmlns="smNativeData" dt="1771185876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102" d="100"/>
          <a:sy n="102" d="100"/>
        </p:scale>
        <p:origin x="872" y="257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2" d="100"/>
        <a:sy n="22" d="100"/>
      </p:scale>
      <p:origin x="0" y="0"/>
    </p:cViewPr>
  </p:sorterViewPr>
  <p:notesViewPr>
    <p:cSldViewPr snapToGrid="0" snapToObjects="1">
      <p:cViewPr>
        <p:scale>
          <a:sx n="102" d="100"/>
          <a:sy n="102" d="100"/>
        </p:scale>
        <p:origin x="872" y="257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font" Target="fonts/font1.fntdata"/><Relationship Id="rId47" Type="http://schemas.openxmlformats.org/officeDocument/2006/relationships/font" Target="fonts/font2.fntdata"/><Relationship Id="rId48" Type="http://schemas.openxmlformats.org/officeDocument/2006/relationships/font" Target="fonts/font3.fntdata"/><Relationship Id="rId49" Type="http://schemas.openxmlformats.org/officeDocument/2006/relationships/font" Target="fonts/font4.fntdata"/><Relationship Id="rId50" Type="http://schemas.openxmlformats.org/officeDocument/2006/relationships/font" Target="fonts/font5.fntdata"/><Relationship Id="rId51" Type="http://schemas.openxmlformats.org/officeDocument/2006/relationships/font" Target="fonts/font6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MAAAABQAAAAAAAAAAAD//wAAAQAAAP//AAABAA==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28CC664B-05C5-9990-8B74-F3C5283A7DA6}" type="datetime1">
              <a:t>7/23/19</a:t>
            </a:fld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MAAAABQAAAAAAAAAAAD//wAAAQAAAP//AAABAA==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endParaRPr lang="en-us" cap="none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rPr lang="en-us" cap="none"/>
              <a:t>Click to </a:t>
            </a:r>
            <a:r>
              <a:rPr lang="en-us" cap="none"/>
              <a:t>edit Master </a:t>
            </a:r>
            <a:r>
              <a:rPr lang="en-us" cap="none"/>
              <a:t>text </a:t>
            </a:r>
            <a:r>
              <a:rPr lang="en-us" cap="none"/>
              <a:t>styles</a:t>
            </a:r>
            <a:endParaRPr lang="en-us" cap="none"/>
          </a:p>
          <a:p>
            <a:pPr lvl="1"/>
            <a:r>
              <a:rPr lang="en-us" cap="none"/>
              <a:t>Second </a:t>
            </a:r>
            <a:r>
              <a:rPr lang="en-us" cap="none"/>
              <a:t>level</a:t>
            </a:r>
            <a:endParaRPr lang="en-us" cap="none"/>
          </a:p>
          <a:p>
            <a:pPr lvl="2"/>
            <a:r>
              <a:rPr lang="en-us" cap="none"/>
              <a:t>Third </a:t>
            </a:r>
            <a:r>
              <a:rPr lang="en-us" cap="none"/>
              <a:t>level</a:t>
            </a:r>
            <a:endParaRPr lang="en-us" cap="none"/>
          </a:p>
          <a:p>
            <a:pPr lvl="3"/>
            <a:r>
              <a:rPr lang="en-us" cap="none"/>
              <a:t>Fourth </a:t>
            </a:r>
            <a:r>
              <a:rPr lang="en-us" cap="none"/>
              <a:t>level</a:t>
            </a:r>
            <a:endParaRPr lang="en-us" cap="none"/>
          </a:p>
          <a:p>
            <a:pPr lvl="4"/>
            <a:r>
              <a:rPr lang="en-us" cap="none"/>
              <a:t>Fifth </a:t>
            </a:r>
            <a:r>
              <a:rPr lang="en-us" cap="none"/>
              <a:t>level</a:t>
            </a:r>
            <a:endParaRPr lang="en-us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28CC7BB1-FFC5-998D-8B74-09D8353A7D5C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themeOverride" Target="../theme/themeOverride10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themeOverride" Target="../theme/themeOverride11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themeOverride" Target="../theme/themeOverride12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themeOverride" Target="../theme/themeOverride13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themeOverride" Target="../theme/themeOverride14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themeOverride" Target="../theme/themeOverride15.xml"/></Relationships>
</file>

<file path=ppt/notesSlides/_rels/notesSlide1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themeOverride" Target="../theme/themeOverride16.xml"/></Relationships>
</file>

<file path=ppt/notesSlides/_rels/notesSlide1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themeOverride" Target="../theme/themeOverride17.xml"/></Relationships>
</file>

<file path=ppt/notesSlides/_rels/notesSlide1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themeOverride" Target="../theme/themeOverride18.xml"/></Relationships>
</file>

<file path=ppt/notesSlides/_rels/notesSlide1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themeOverride" Target="../theme/themeOverride19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2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themeOverride" Target="../theme/themeOverride20.xml"/></Relationships>
</file>

<file path=ppt/notesSlides/_rels/notesSlide2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themeOverride" Target="../theme/themeOverride21.xml"/></Relationships>
</file>

<file path=ppt/notesSlides/_rels/notesSlide2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themeOverride" Target="../theme/themeOverride22.xml"/></Relationships>
</file>

<file path=ppt/notesSlides/_rels/notesSlide2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themeOverride" Target="../theme/themeOverride23.xml"/></Relationships>
</file>

<file path=ppt/notesSlides/_rels/notesSlide2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themeOverride" Target="../theme/themeOverride24.xml"/></Relationships>
</file>

<file path=ppt/notesSlides/_rels/notesSlide2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themeOverride" Target="../theme/themeOverride25.xml"/></Relationships>
</file>

<file path=ppt/notesSlides/_rels/notesSlide2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themeOverride" Target="../theme/themeOverride26.xml"/></Relationships>
</file>

<file path=ppt/notesSlides/_rels/notesSlide2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themeOverride" Target="../theme/themeOverride27.xml"/></Relationships>
</file>

<file path=ppt/notesSlides/_rels/notesSlide2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Relationship Id="rId3" Type="http://schemas.openxmlformats.org/officeDocument/2006/relationships/themeOverride" Target="../theme/themeOverride28.xml"/></Relationships>
</file>

<file path=ppt/notesSlides/_rels/notesSlide2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themeOverride" Target="../theme/themeOverride29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3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themeOverride" Target="../theme/themeOverride30.xml"/></Relationships>
</file>

<file path=ppt/notesSlides/_rels/notesSlide3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themeOverride" Target="../theme/themeOverride31.xml"/></Relationships>
</file>

<file path=ppt/notesSlides/_rels/notesSlide3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themeOverride" Target="../theme/themeOverride32.xml"/></Relationships>
</file>

<file path=ppt/notesSlides/_rels/notesSlide3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Relationship Id="rId3" Type="http://schemas.openxmlformats.org/officeDocument/2006/relationships/themeOverride" Target="../theme/themeOverride33.xml"/></Relationships>
</file>

<file path=ppt/notesSlides/_rels/notesSlide3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themeOverride" Target="../theme/themeOverride34.xml"/></Relationships>
</file>

<file path=ppt/notesSlides/_rels/notesSlide3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themeOverride" Target="../theme/themeOverride35.xml"/></Relationships>
</file>

<file path=ppt/notesSlides/_rels/notesSlide3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themeOverride" Target="../theme/themeOverride36.xml"/></Relationships>
</file>

<file path=ppt/notesSlides/_rels/notesSlide3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themeOverride" Target="../theme/themeOverride37.xml"/></Relationships>
</file>

<file path=ppt/notesSlides/_rels/notesSlide3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themeOverride" Target="../theme/themeOverride38.xml"/></Relationships>
</file>

<file path=ppt/notesSlides/_rels/notesSlide3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themeOverride" Target="../theme/themeOverride39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3324-6AC5-99C5-8B74-9C907D3A7DC9}" type="slidenum"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752D-63C5-9983-8B74-95D63B3A7DC0}" type="slidenum">
              <a:rPr lang="en-us" cap="none"/>
              <a:t>10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2D97-D9C5-99DB-8B74-2F8E633A7D7A}" type="slidenum">
              <a:rPr lang="en-us" cap="none"/>
              <a:t>11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4350-1EC5-99B5-8B74-E8E00D3A7DBD}" type="slidenum">
              <a:rPr lang="en-us" cap="none"/>
              <a:t>12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2F0B-45C5-99D9-8B74-B38C613A7DE6}" type="slidenum">
              <a:rPr lang="en-us" cap="none"/>
              <a:t>13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59B6-F8C5-99AF-8B74-0EFA173A7D5B}" type="slidenum">
              <a:rPr lang="en-us" cap="none"/>
              <a:t>14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38B2-FCC5-99CE-8B74-0A9B763A7D5F}" type="slidenum">
              <a:rPr lang="en-us" cap="none"/>
              <a:t>15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4C77-39C5-99BA-8B74-CFEF023A7D9A}" type="slidenum">
              <a:rPr lang="en-us" cap="none"/>
              <a:t>16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712B-65C5-9987-8B74-93D23F3A7DC6}" type="slidenum">
              <a:rPr lang="en-us" cap="none"/>
              <a:t>17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Br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UBd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54F7-B9C5-99A2-8B74-4FF71A3A7D1A}" type="slidenum">
              <a:rPr lang="en-us" cap="none"/>
              <a:t>18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23A9-E7C5-99D5-8B74-11806D3A7D44}" type="slidenum">
              <a:rPr lang="en-us" cap="none"/>
              <a:t>19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26D6-98C5-99D0-8B74-6E85683A7D3B}" type="slidenum">
              <a:rPr lang="en-us" cap="none"/>
              <a:t>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v9nf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542B-65C5-99A2-8B74-93F71A3A7DC6}" type="slidenum">
              <a:rPr lang="en-us" cap="none"/>
              <a:t>20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g2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5418-56C5-99A2-8B74-A0F71A3A7DF5}" type="slidenum">
              <a:rPr lang="en-us" cap="none"/>
              <a:t>21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6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1ED8-96C5-99E8-8B74-60BD503A7D35}" type="slidenum">
              <a:rPr lang="en-us" cap="none"/>
              <a:t>22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oA9h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BAv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0Be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6257-19C5-9994-8B74-EFC12C3A7DBA}" type="slidenum">
              <a:rPr lang="en-us" cap="none"/>
              <a:t>23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sB6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MBe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UA/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5EA1-EFC5-99A8-8B74-19FD103A7D4C}" type="slidenum">
              <a:rPr lang="en-us" cap="none"/>
              <a:t>24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UB1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BX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BZ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338C-C2C5-99C5-8B74-34907D3A7D61}" type="slidenum">
              <a:rPr lang="en-us" cap="none"/>
              <a:t>25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oABP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EE4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wEX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28DE-90C5-99DE-8B74-668B663A7D33}" type="slidenum">
              <a:rPr lang="en-us" cap="none"/>
              <a:t>26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4C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OAg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EG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08D1-9FC5-99FE-8B74-69AB463A7D3C}" type="slidenum">
              <a:rPr lang="en-us" cap="none"/>
              <a:t>27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o4AD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39FF-B1C5-99CF-8B74-479A773A7D12}" type="slidenum">
              <a:rPr lang="en-us" cap="none"/>
              <a:t>28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MA8h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6586-C8C5-9993-8B74-3EC62B3A7D6B}" type="slidenum">
              <a:rPr lang="en-us" cap="none"/>
              <a:t>29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/f8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9z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4FCE-80C5-99B9-8B74-76EC013A7D23}" type="slidenum">
              <a:rPr lang="en-us" cap="none"/>
              <a:t>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AA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A6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YA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4EA2-ECC5-99B8-8B74-1AED003A7D4F}" type="slidenum">
              <a:rPr lang="en-us" cap="none"/>
              <a:t>30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Hu/u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tfE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GoFw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2C44-0AC5-99DA-8B74-FC8F623A7DA9}" type="slidenum">
              <a:rPr lang="en-us" cap="none"/>
              <a:t>31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pTLr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+BBt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O6Ro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3EA7-E9C5-99C8-8B74-1F9D703A7D4A}" type="slidenum">
              <a:rPr lang="en-us" cap="none"/>
              <a:t>32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05A0-EEC5-99F3-8B74-18A64B3A7D4D}" type="slidenum">
              <a:rPr lang="en-us" cap="none"/>
              <a:t>33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5131-7FC5-99A7-8B74-89F21F3A7DDC}" type="slidenum">
              <a:rPr lang="en-us" cap="none"/>
              <a:t>34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1534-7AC5-99E3-8B74-8CB65B3A7DD9}" type="slidenum">
              <a:rPr lang="en-us" cap="none"/>
              <a:t>35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75DA-94C5-9983-8B74-62D63B3A7D37}" type="slidenum">
              <a:rPr lang="en-us" cap="none"/>
              <a:t>36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1A43-0DC5-99EC-8B74-FBB9543A7DAE}" type="slidenum">
              <a:rPr lang="en-us" cap="none"/>
              <a:t>37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61AB-E5C5-9997-8B74-13C22F3A7D46}" type="slidenum">
              <a:rPr lang="en-us" cap="none"/>
              <a:t>38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6618-56C5-9990-8B74-A0C5283A7DF5}" type="slidenum">
              <a:rPr lang="en-us" cap="none"/>
              <a:t>39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sAe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0Bq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UA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0E88-C6C5-99F8-8B74-30AD403A7D65}" type="slidenum">
              <a:rPr lang="en-us" cap="none"/>
              <a:t>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78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MAg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UBAf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1E89-C7C5-99E8-8B74-31BD503A7D64}" type="slidenum">
              <a:rPr lang="en-us" cap="none"/>
              <a:t>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UBE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kBL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B+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4F4B-05C5-99B9-8B74-F3EC013A7DA6}" type="slidenum">
              <a:rPr lang="en-us" cap="none"/>
              <a:t>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7CBD-F3C5-998A-8B74-05DF323A7D50}" type="slidenum">
              <a:rPr lang="en-us" cap="none"/>
              <a:t>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35B8-F6C5-99C3-8B74-00967B3A7D55}" type="slidenum">
              <a:rPr lang="en-us" cap="none"/>
              <a:t>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1Ca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1Ca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CC1D2A-64C5-99EB-8B74-92BE533A7DC7}" type="slidenum">
              <a:rPr lang="en-us" cap="none"/>
              <a:t>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QA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D9hr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I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4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4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iu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Relationship Id="rId4" Type="http://schemas.openxmlformats.org/officeDocument/2006/relationships/image" Target="../media/image21.sv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2.png"/><Relationship Id="rId5" Type="http://schemas.openxmlformats.org/officeDocument/2006/relationships/image" Target="../media/image23.sv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24.svg"/><Relationship Id="rId5" Type="http://schemas.openxmlformats.org/officeDocument/2006/relationships/image" Target="../media/image25.svg"/><Relationship Id="rId6" Type="http://schemas.openxmlformats.org/officeDocument/2006/relationships/image" Target="../media/image26.svg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.png"/><Relationship Id="rId4" Type="http://schemas.openxmlformats.org/officeDocument/2006/relationships/image" Target="../media/image30.svg"/><Relationship Id="rId5" Type="http://schemas.openxmlformats.org/officeDocument/2006/relationships/image" Target="../media/image31.png"/><Relationship Id="rId6" Type="http://schemas.openxmlformats.org/officeDocument/2006/relationships/image" Target="../media/image32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5.png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.png"/><Relationship Id="rId4" Type="http://schemas.openxmlformats.org/officeDocument/2006/relationships/image" Target="../media/image36.sv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39.svg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.png"/><Relationship Id="rId4" Type="http://schemas.openxmlformats.org/officeDocument/2006/relationships/image" Target="../media/image43.svg"/><Relationship Id="rId5" Type="http://schemas.openxmlformats.org/officeDocument/2006/relationships/image" Target="../media/image44.png"/><Relationship Id="rId6" Type="http://schemas.openxmlformats.org/officeDocument/2006/relationships/image" Target="../media/image45.svg"/><Relationship Id="rId7" Type="http://schemas.openxmlformats.org/officeDocument/2006/relationships/image" Target="../media/image46.png"/><Relationship Id="rId8" Type="http://schemas.openxmlformats.org/officeDocument/2006/relationships/image" Target="../media/image47.svg"/><Relationship Id="rId9" Type="http://schemas.openxmlformats.org/officeDocument/2006/relationships/image" Target="../media/image48.png"/><Relationship Id="rId10" Type="http://schemas.openxmlformats.org/officeDocument/2006/relationships/image" Target="../media/image49.svg"/><Relationship Id="rId11" Type="http://schemas.openxmlformats.org/officeDocument/2006/relationships/image" Target="../media/image50.png"/><Relationship Id="rId12" Type="http://schemas.openxmlformats.org/officeDocument/2006/relationships/image" Target="../media/image51.svg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56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sv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FANAAAeVQAAwR4AABAAAAAmAAAACAAAAP//////////MAAAABQAAAAAAAAAAAD//wAAAQAAAP//AAABAA=="/>
              </a:ext>
            </a:extLst>
          </p:cNvSpPr>
          <p:nvPr/>
        </p:nvSpPr>
        <p:spPr>
          <a:xfrm>
            <a:off x="6280150" y="2164080"/>
            <a:ext cx="7556500" cy="28352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Naiwny algorytm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 w uczeniu maszynowym z Pythonem</a:t>
            </a:r>
            <a:endParaRPr lang="en-us" sz="4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NkgAAAeVQAAUCUAABAAAAAmAAAACAAAAP//////////MAAAABQAAAAAAAAAAAD//wAAAQAAAP//AAABAA=="/>
              </a:ext>
            </a:extLst>
          </p:cNvSpPr>
          <p:nvPr/>
        </p:nvSpPr>
        <p:spPr>
          <a:xfrm>
            <a:off x="6280150" y="533971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Poznaj jeden z najbardziej eleganckich i efektywnych algorytmów klasyfikacji w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machine learning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BkFAAAPMgAAdgkAABAgAAAmAAAACAAAAP//////////MAAAABQAAAAAAAAAAAD//wAAAQAAAP//AAABAA=="/>
              </a:ext>
            </a:extLst>
          </p:cNvSpPr>
          <p:nvPr/>
        </p:nvSpPr>
        <p:spPr>
          <a:xfrm>
            <a:off x="793750" y="828675"/>
            <a:ext cx="7343775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Jak działa klasyfikator?</a:t>
            </a:r>
            <a:endParaRPr lang="en-us" sz="445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TZf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BADAAAAC0AANUR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1991360"/>
            <a:ext cx="6521450" cy="9074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wYAADoTAAC4FwAAaBUAABAgAAAmAAAACAAAAP//////////MAAAABQAAAAAAAAAAAD//wAAAQAAAP//AAABAA=="/>
              </a:ext>
            </a:extLst>
          </p:cNvSpPr>
          <p:nvPr/>
        </p:nvSpPr>
        <p:spPr>
          <a:xfrm>
            <a:off x="1020445" y="312547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Dane wejściowe</a:t>
            </a:r>
            <a:endParaRPr lang="en-us" sz="22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wYAAD4WAACbKwAAehgAABAgAAAmAAAACAAAAP//////////MAAAABQAAAAAAAAAAAD//wAAAQAAAP//AAABAA=="/>
              </a:ext>
            </a:extLst>
          </p:cNvSpPr>
          <p:nvPr/>
        </p:nvSpPr>
        <p:spPr>
          <a:xfrm>
            <a:off x="1020445" y="3615690"/>
            <a:ext cx="606806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Obserwacja z cechami X₁, X₂, ..., Xₙ</a:t>
            </a:r>
            <a:endParaRPr lang="en-us" cap="none"/>
          </a:p>
        </p:txBody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tAABADAAAHlUAANUR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991360"/>
            <a:ext cx="6521450" cy="9074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S4AADoTAADWPwAAaBUAABAgAAAmAAAACAAAAP//////////MAAAABQAAAAAAAAAAAD//wAAAQAAAP//AAABAA=="/>
              </a:ext>
            </a:extLst>
          </p:cNvSpPr>
          <p:nvPr/>
        </p:nvSpPr>
        <p:spPr>
          <a:xfrm>
            <a:off x="7541895" y="312547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Obliczenia</a:t>
            </a:r>
            <a:endParaRPr lang="en-us" sz="22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S4AAD4WAAC5UwAAehgAABAgAAAmAAAACAAAAP//////////MAAAABQAAAAAAAAAAAD//wAAAQAAAP//AAABAA=="/>
              </a:ext>
            </a:extLst>
          </p:cNvSpPr>
          <p:nvPr/>
        </p:nvSpPr>
        <p:spPr>
          <a:xfrm>
            <a:off x="7541895" y="3615690"/>
            <a:ext cx="606806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Prawdopodobieństwo dla każdej klasy Cₖ</a:t>
            </a:r>
            <a:endParaRPr lang="en-us" cap="none"/>
          </a:p>
        </p:txBody>
      </p:sp>
      <p:pic>
        <p:nvPicPr>
          <p:cNvPr id="9" name="Image 2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DfGQAAAC0AAHQf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4205605"/>
            <a:ext cx="6521450" cy="9074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wYAANkgAAC4FwAAByMAABAgAAAmAAAACAAAAP//////////MAAAABQAAAAAAAAAAAD//wAAAQAAAP//AAABAA=="/>
              </a:ext>
            </a:extLst>
          </p:cNvSpPr>
          <p:nvPr/>
        </p:nvSpPr>
        <p:spPr>
          <a:xfrm>
            <a:off x="1020445" y="533971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Porównanie</a:t>
            </a:r>
            <a:endParaRPr lang="en-us" sz="2200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wYAAN0jAACbKwAAGSYAABAgAAAmAAAACAAAAP//////////MAAAABQAAAAAAAAAAAD//wAAAQAAAP//AAABAA=="/>
              </a:ext>
            </a:extLst>
          </p:cNvSpPr>
          <p:nvPr/>
        </p:nvSpPr>
        <p:spPr>
          <a:xfrm>
            <a:off x="1020445" y="5829935"/>
            <a:ext cx="606806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Wybór klasy z max P(Cₖ|X)</a:t>
            </a:r>
            <a:endParaRPr lang="en-us" cap="none"/>
          </a:p>
        </p:txBody>
      </p:sp>
      <p:pic>
        <p:nvPicPr>
          <p:cNvPr id="12" name="Image 3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tAADfGQAAHlUAAHQfAAAQAAAAJgAAAAgAAAD//////////z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205605"/>
            <a:ext cx="6521450" cy="9074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S4AANkgAADWPwAAByMAABAgAAAmAAAACAAAAP//////////MAAAABQAAAAAAAAAAAD//wAAAQAAAP//AAABAA=="/>
              </a:ext>
            </a:extLst>
          </p:cNvSpPr>
          <p:nvPr/>
        </p:nvSpPr>
        <p:spPr>
          <a:xfrm>
            <a:off x="7541895" y="533971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Wynik</a:t>
            </a:r>
            <a:endParaRPr lang="en-us" sz="2200" cap="none"/>
          </a:p>
        </p:txBody>
      </p:sp>
      <p:sp>
        <p:nvSpPr>
          <p:cNvPr id="14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S4AAN0jAAC5UwAAGSYAABAgAAAmAAAACAAAAP//////////MAAAABQAAAAAAAAAAAD//wAAAQAAAP//AAABAA=="/>
              </a:ext>
            </a:extLst>
          </p:cNvSpPr>
          <p:nvPr/>
        </p:nvSpPr>
        <p:spPr>
          <a:xfrm>
            <a:off x="7541895" y="5829935"/>
            <a:ext cx="606806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Przypisanie do klasy</a:t>
            </a:r>
            <a:endParaRPr lang="en-us" cap="none"/>
          </a:p>
        </p:txBody>
      </p:sp>
      <p:sp>
        <p:nvSpPr>
          <p:cNvPr id="15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BApAAAeVQAAhy0AABAAAAAmAAAACAAAAP//////////MAAAABQAAAAAAAAAAAD//wAAAQAAAP//AAABAA=="/>
              </a:ext>
            </a:extLst>
          </p:cNvSpPr>
          <p:nvPr/>
        </p:nvSpPr>
        <p:spPr>
          <a:xfrm>
            <a:off x="793750" y="6675120"/>
            <a:ext cx="130429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Klasyfikator oblicza prawdopodobieństwo przynależności danej obserwacji do każdej możliwej klasy, a następnie wybiera klasę z najwyższym prawdopodobieństwem a posteriori.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zMz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fwQAAFgGAADBMwAAYA4AABAAAAAmAAAACAAAAP//////////MAAAABQAAAAAAAAAAAD//wAAAQAAAP//AAABAA=="/>
              </a:ext>
            </a:extLst>
          </p:cNvSpPr>
          <p:nvPr/>
        </p:nvSpPr>
        <p:spPr>
          <a:xfrm>
            <a:off x="730885" y="1031240"/>
            <a:ext cx="7682230" cy="1305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Założenie niezależności cech</a:t>
            </a:r>
            <a:endParaRPr lang="en-us" sz="410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fwQAAFURAACPGgAAWRUAABAAAAAmAAAACAAAAP//////////MAAAABQAAAAAAAAAAAD//wAAAQAAAP//AAABAA=="/>
              </a:ext>
            </a:extLst>
          </p:cNvSpPr>
          <p:nvPr/>
        </p:nvSpPr>
        <p:spPr>
          <a:xfrm>
            <a:off x="730885" y="2817495"/>
            <a:ext cx="3586480" cy="6527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Matematyczne uproszczenie</a:t>
            </a:r>
            <a:endParaRPr lang="en-us" sz="205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PL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fwQAAIcWAACPGgAAbR4AABAAAAAmAAAACAAAAP//////////MAAAABQAAAAAAAAAAAD//wAAAQAAAP//AAABAA=="/>
              </a:ext>
            </a:extLst>
          </p:cNvSpPr>
          <p:nvPr/>
        </p:nvSpPr>
        <p:spPr>
          <a:xfrm>
            <a:off x="730885" y="3662045"/>
            <a:ext cx="3586480" cy="1283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Założenie niezależności pozwala zapisać prawdopodobieństwo łączne jako iloczyn prawdopodobieństw pojedynczych cech:</a:t>
            </a:r>
            <a:endParaRPr lang="en-us" sz="16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fwQAAOwfAACPGgAASCcAABAAAAAmAAAACAAAAP//////////MAAAABQAAAAAAAAAAAD//wAAAQAAAP//AAABAA=="/>
              </a:ext>
            </a:extLst>
          </p:cNvSpPr>
          <p:nvPr/>
        </p:nvSpPr>
        <p:spPr>
          <a:xfrm>
            <a:off x="730885" y="5189220"/>
            <a:ext cx="3586480" cy="11963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endParaRPr lang="en-us" cap="none"/>
          </a:p>
        </p:txBody>
      </p:sp>
      <p:pic>
        <p:nvPicPr>
          <p:cNvPr id="7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8EAADsHwAAjxoAAEg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730885" y="5189220"/>
            <a:ext cx="3586480" cy="11963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R0AAFURAADWLwAAVxMAABAgAAAmAAAACAAAAP//////////MAAAABQAAAAAAAAAAAD//wAAAQAAAP//AAABAA=="/>
              </a:ext>
            </a:extLst>
          </p:cNvSpPr>
          <p:nvPr/>
        </p:nvSpPr>
        <p:spPr>
          <a:xfrm>
            <a:off x="4834255" y="2817495"/>
            <a:ext cx="2941955" cy="326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Przykład praktyczny</a:t>
            </a:r>
            <a:endParaRPr lang="en-us" sz="205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R0AAIUUAADNMwAAfxYAABAgAAAmAAAACAAAAP//////////MAAAABQAAAAAAAAAAAD//wAAAQAAAP//AAABAA=="/>
              </a:ext>
            </a:extLst>
          </p:cNvSpPr>
          <p:nvPr/>
        </p:nvSpPr>
        <p:spPr>
          <a:xfrm>
            <a:off x="4834255" y="3335655"/>
            <a:ext cx="3586480" cy="321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 klasyfikacji e-maili jako spam:</a:t>
            </a:r>
            <a:endParaRPr lang="en-us" sz="1600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R0AAI8XAADNMwAAOyQAABAAAAAmAAAACAAAAP//////////MAAAABQAAAAAAAAAAAD//wAAAQAAAP//AAABAA=="/>
              </a:ext>
            </a:extLst>
          </p:cNvSpPr>
          <p:nvPr/>
        </p:nvSpPr>
        <p:spPr>
          <a:xfrm>
            <a:off x="4834255" y="3829685"/>
            <a:ext cx="3586480" cy="20599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50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Słowo "wygrana" występuje niezależnie od słowa "nagroda"</a:t>
            </a:r>
            <a:endParaRPr lang="en-us" sz="1600" cap="none"/>
          </a:p>
          <a:p>
            <a:pPr marL="342900" indent="-342900" algn="l">
              <a:lnSpc>
                <a:spcPts val="250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Długość wiadomości nie wpływa na występowanie określonych słów</a:t>
            </a:r>
            <a:endParaRPr lang="en-us" sz="1600" cap="none"/>
          </a:p>
          <a:p>
            <a:pPr marL="342900" indent="-342900" algn="l">
              <a:lnSpc>
                <a:spcPts val="250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Każda cecha traktowana jest osobno</a:t>
            </a:r>
            <a:endParaRPr lang="en-us" sz="1600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R0AAEslAADNMwAANysAABAAAAAmAAAACAAAAP//////////MAAAABQAAAAAAAAAAAD//wAAAQAAAP//AAABAA=="/>
              </a:ext>
            </a:extLst>
          </p:cNvSpPr>
          <p:nvPr/>
        </p:nvSpPr>
        <p:spPr>
          <a:xfrm>
            <a:off x="4834255" y="6062345"/>
            <a:ext cx="3586480" cy="962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To uproszczenie nie zawsze jest prawdziwe, ale znacznie przyspiesza obliczenia.</a:t>
            </a:r>
            <a:endParaRPr lang="en-us" sz="1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PUHAAAeVQAArRAAABAAAAAmAAAACAAAAP//////////MAAAABQAAAAAAAAAAAD//wAAAQAAAP//AAABAA=="/>
              </a:ext>
            </a:extLst>
          </p:cNvSpPr>
          <p:nvPr/>
        </p:nvSpPr>
        <p:spPr>
          <a:xfrm>
            <a:off x="793750" y="1293495"/>
            <a:ext cx="13042900" cy="1417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Rodzaje Naiwnych klasyfikatorów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</a:t>
            </a:r>
            <a:endParaRPr lang="en-us" sz="44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QAAAA0AAAAAkAAAAEgAAACQAAAASAAAAAAAAAAAAAAAAAAAAAEAAABQAAAAr3yW58HdqT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4gQAAHcTAACzHgAAqyoAABAAAAAmAAAACAAAAP//////////MAAAABQAAAAAAAAAAAD//wAAAQAAAP//AAABAA=="/>
              </a:ext>
            </a:extLst>
          </p:cNvSpPr>
          <p:nvPr/>
        </p:nvSpPr>
        <p:spPr>
          <a:xfrm>
            <a:off x="793750" y="3164205"/>
            <a:ext cx="4196715" cy="3771900"/>
          </a:xfrm>
          <a:prstGeom prst="roundRect">
            <a:avLst>
              <a:gd name="adj" fmla="val 2526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OkUAACFGwAAFxcAABAgAAAmAAAACAAAAP//////////MAAAABQAAAAAAAAAAAD//wAAAQAAAP//AAABAA=="/>
              </a:ext>
            </a:extLst>
          </p:cNvSpPr>
          <p:nvPr/>
        </p:nvSpPr>
        <p:spPr>
          <a:xfrm>
            <a:off x="1028065" y="3399155"/>
            <a:ext cx="344551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Gaussian </a:t>
            </a: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Naive </a:t>
            </a: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</a:t>
            </a:r>
            <a:endParaRPr lang="en-us" sz="220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O0XAABBHQAAZBwAABAAAAAmAAAACAAAAP//////////MAAAABQAAAAAAAAAAAD//wAAAQAAAP//AAABAA=="/>
              </a:ext>
            </a:extLst>
          </p:cNvSpPr>
          <p:nvPr/>
        </p:nvSpPr>
        <p:spPr>
          <a:xfrm>
            <a:off x="1028065" y="3889375"/>
            <a:ext cx="372745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Zastosowanie: Cechy ciągłe o rozkładzie normalnym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DodAABBHQAAsSEAABAAAAAmAAAACAAAAP//////////MAAAABQAAAAAAAAAAAD//wAAAQAAAP//AAABAA=="/>
              </a:ext>
            </a:extLst>
          </p:cNvSpPr>
          <p:nvPr/>
        </p:nvSpPr>
        <p:spPr>
          <a:xfrm>
            <a:off x="1028065" y="4751070"/>
            <a:ext cx="372745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Przykład: Pomiary fizyczne, dane sensoryczne, parametry ilościowe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6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IgiAABBHQAA/yYAABAAAAAmAAAACAAAAP//////////MAAAABQAAAAAAAAAAAD//wAAAQAAAP//AAABAA=="/>
              </a:ext>
            </a:extLst>
          </p:cNvSpPr>
          <p:nvPr/>
        </p:nvSpPr>
        <p:spPr>
          <a:xfrm>
            <a:off x="1028065" y="5613400"/>
            <a:ext cx="372745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Zakłada, że cechy w każdej klasie mają rozkład Gaussa</a:t>
            </a:r>
            <a:endParaRPr lang="en-us" cap="none"/>
          </a:p>
        </p:txBody>
      </p:sp>
      <p:sp>
        <p:nvSpPr>
          <p:cNvPr id="8" name="Shape 6"/>
          <p:cNvSpPr>
            <a:extLst>
              <a:ext uri="smNativeData">
                <pr:smNativeData xmlns:pr="smNativeData" xmlns="smNativeData" val="SMDATA_16_1CaSaRMAAAAlAAAAZQAAAA0AAAAAkAAAAEgAAACQAAAASAAAAAAAAAAAAAAAAAAAAAEAAABQAAAAr3yW58HdqT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GCAAAHcTAADoOQAAqyoAABAAAAAmAAAACAAAAP//////////MAAAABQAAAAAAAAAAAD//wAAAQAAAP//AAABAA=="/>
              </a:ext>
            </a:extLst>
          </p:cNvSpPr>
          <p:nvPr/>
        </p:nvSpPr>
        <p:spPr>
          <a:xfrm>
            <a:off x="5217160" y="3164205"/>
            <a:ext cx="4196080" cy="3771900"/>
          </a:xfrm>
          <a:prstGeom prst="roundRect">
            <a:avLst>
              <a:gd name="adj" fmla="val 2526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9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EAAOkUAAB3OAAARRkAABAAAAAmAAAACAAAAP//////////MAAAABQAAAAAAAAAAAD//wAAAQAAAP//AAABAA=="/>
              </a:ext>
            </a:extLst>
          </p:cNvSpPr>
          <p:nvPr/>
        </p:nvSpPr>
        <p:spPr>
          <a:xfrm>
            <a:off x="5451475" y="3399155"/>
            <a:ext cx="372745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Multinomial </a:t>
            </a: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Naive </a:t>
            </a: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</a:t>
            </a:r>
            <a:endParaRPr lang="en-us" sz="2200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g2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EAABsaAAB3OAAAkh4AABAAAAAmAAAACAAAAP//////////MAAAABQAAAAAAAAAAAD//wAAAQAAAP//AAABAA=="/>
              </a:ext>
            </a:extLst>
          </p:cNvSpPr>
          <p:nvPr/>
        </p:nvSpPr>
        <p:spPr>
          <a:xfrm>
            <a:off x="5451475" y="4243705"/>
            <a:ext cx="372745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Zastosowanie: Cechy dyskretne reprezentujące częstości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EAAGgfAAB3OAAA3yMAABAAAAAmAAAACAAAAP//////////MAAAABQAAAAAAAAAAAD//wAAAQAAAP//AAABAA=="/>
              </a:ext>
            </a:extLst>
          </p:cNvSpPr>
          <p:nvPr/>
        </p:nvSpPr>
        <p:spPr>
          <a:xfrm>
            <a:off x="5451475" y="5105400"/>
            <a:ext cx="372745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Przykład: Liczba wystąpień słów w dokumencie, analiza tekstów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12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EAALYkAAB3OAAALSkAABAAAAAmAAAACAAAAP//////////MAAAABQAAAAAAAAAAAD//wAAAQAAAP//AAABAA=="/>
              </a:ext>
            </a:extLst>
          </p:cNvSpPr>
          <p:nvPr/>
        </p:nvSpPr>
        <p:spPr>
          <a:xfrm>
            <a:off x="5451475" y="5967730"/>
            <a:ext cx="372745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Idealny do klasyfikacji dokumentów i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NLP</a:t>
            </a:r>
            <a:endParaRPr lang="en-us" cap="none"/>
          </a:p>
        </p:txBody>
      </p:sp>
      <p:sp>
        <p:nvSpPr>
          <p:cNvPr id="13" name="Shape 11"/>
          <p:cNvSpPr>
            <a:extLst>
              <a:ext uri="smNativeData">
                <pr:smNativeData xmlns:pr="smNativeData" xmlns="smNativeData" val="SMDATA_16_1CaSaRMAAAAlAAAAZQAAAA0AAAAAkAAAAEgAAACQAAAASAAAAAAAAAAAAAAAAAAAAAEAAABQAAAAr3yW58HdqT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TTsAAHcTAAAeVQAAqyoAABAAAAAmAAAACAAAAP//////////MAAAABQAAAAAAAAAAAD//wAAAQAAAP//AAABAA=="/>
              </a:ext>
            </a:extLst>
          </p:cNvSpPr>
          <p:nvPr/>
        </p:nvSpPr>
        <p:spPr>
          <a:xfrm>
            <a:off x="9639935" y="3164205"/>
            <a:ext cx="4196715" cy="3771900"/>
          </a:xfrm>
          <a:prstGeom prst="roundRect">
            <a:avLst>
              <a:gd name="adj" fmla="val 2526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4" name="Text 1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zwAAOkUAABGUQAAFxcAABAgAAAmAAAACAAAAP//////////MAAAABQAAAAAAAAAAAD//wAAAQAAAP//AAABAA=="/>
              </a:ext>
            </a:extLst>
          </p:cNvSpPr>
          <p:nvPr/>
        </p:nvSpPr>
        <p:spPr>
          <a:xfrm>
            <a:off x="9874885" y="3399155"/>
            <a:ext cx="333692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Bernoulli </a:t>
            </a: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Naive </a:t>
            </a: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</a:t>
            </a:r>
            <a:endParaRPr lang="en-us" sz="2200" cap="none"/>
          </a:p>
        </p:txBody>
      </p:sp>
      <p:sp>
        <p:nvSpPr>
          <p:cNvPr id="15" name="Text 1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zwAAO0XAACtUwAAZBwAABAAAAAmAAAACAAAAP//////////MAAAABQAAAAAAAAAAAD//wAAAQAAAP//AAABAA=="/>
              </a:ext>
            </a:extLst>
          </p:cNvSpPr>
          <p:nvPr/>
        </p:nvSpPr>
        <p:spPr>
          <a:xfrm>
            <a:off x="9874885" y="3889375"/>
            <a:ext cx="372745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Zastosowanie: Cechy binarne (0/1, prawda/fałsz)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16" name="Text 1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zwAADodAACtUwAA7SMAABAAAAAmAAAACAAAAP//////////MAAAABQAAAAAAAAAAAD//wAAAQAAAP//AAABAA=="/>
              </a:ext>
            </a:extLst>
          </p:cNvSpPr>
          <p:nvPr/>
        </p:nvSpPr>
        <p:spPr>
          <a:xfrm>
            <a:off x="9874885" y="4751070"/>
            <a:ext cx="3727450" cy="1089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Przykład: Obecność lub brak konkretnego słowa, cechy typu tak/nie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17" name="Text 1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zwAAMMkAACtUwAAOikAABAAAAAmAAAACAAAAP//////////MAAAABQAAAAAAAAAAAD//wAAAQAAAP//AAABAA=="/>
              </a:ext>
            </a:extLst>
          </p:cNvSpPr>
          <p:nvPr/>
        </p:nvSpPr>
        <p:spPr>
          <a:xfrm>
            <a:off x="9874885" y="5975985"/>
            <a:ext cx="372745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Używany w klasyfikacji tekstów z wektorami binarnymi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HEPAAAeVQAAKRgAABAAAAAmAAAACAAAAP//////////MAAAABQAAAAAAAAAAAD//wAAAQAAAP//AAABAA=="/>
              </a:ext>
            </a:extLst>
          </p:cNvSpPr>
          <p:nvPr/>
        </p:nvSpPr>
        <p:spPr>
          <a:xfrm>
            <a:off x="6280150" y="2510155"/>
            <a:ext cx="7556500" cy="1417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Wybór odpowiedniego klasyfikatora</a:t>
            </a:r>
            <a:endParaRPr lang="en-us" sz="4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EEaAAAeVQAALyMAABAAAAAmAAAACAAAAP//////////MAAAABQAAAAAAAAAAAD//wAAAQAAAP//AAABAA=="/>
              </a:ext>
            </a:extLst>
          </p:cNvSpPr>
          <p:nvPr/>
        </p:nvSpPr>
        <p:spPr>
          <a:xfrm>
            <a:off x="6280150" y="4267835"/>
            <a:ext cx="755650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Decyzja o wyborze typu klasyfikatora zależy głównie od charakteru danych wejściowych.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Gaussian nadaje się do zmiennych ciągłych,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Multinomial do zliczania występowań, a Bernoulli do cech binarnych. Odpowiedni dobór modelu znacząco wpływa na jakość klasyfikacji.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zMz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BEIAAAWEgAAsAoAABAAAAAmAAAACAAAAP//////////MAAAABQAAAAAAAAAAAD//wAAAQAAAP//AAABAA=="/>
              </a:ext>
            </a:extLst>
          </p:cNvSpPr>
          <p:nvPr/>
        </p:nvSpPr>
        <p:spPr>
          <a:xfrm>
            <a:off x="793750" y="1311275"/>
            <a:ext cx="2146300" cy="426085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DSCAAA1gYAAPAJ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143383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0/v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HwIAABAEQAARQoAABAgAAAmAAAACAAAAP//////////MAAAABQAAAAAAAAAAAD//wAAAQAAAP//AAABAA=="/>
              </a:ext>
            </a:extLst>
          </p:cNvSpPr>
          <p:nvPr/>
        </p:nvSpPr>
        <p:spPr>
          <a:xfrm>
            <a:off x="1202055" y="1379220"/>
            <a:ext cx="1602105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PRZYGOTOWANIE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D8LAAAeVQAA+BMAABAAAAAmAAAACAAAAP//////////MAAAABQAAAAAAAAAAAD//wAAAQAAAP//AAABAA=="/>
              </a:ext>
            </a:extLst>
          </p:cNvSpPr>
          <p:nvPr/>
        </p:nvSpPr>
        <p:spPr>
          <a:xfrm>
            <a:off x="793750" y="1828165"/>
            <a:ext cx="13042900" cy="1417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Część 3: Przygotowanie danych i założenia</a:t>
            </a:r>
            <a:endParaRPr lang="en-us" sz="44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A8WAABHBgAAzhcAABAgAAAmAAAACAAAAP//////////MAAAABQAAAAAAAAAAAD//wAAAQAAAP//AAABAA=="/>
              </a:ext>
            </a:extLst>
          </p:cNvSpPr>
          <p:nvPr/>
        </p:nvSpPr>
        <p:spPr>
          <a:xfrm>
            <a:off x="793750" y="3585845"/>
            <a:ext cx="226695" cy="283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01</a:t>
            </a:r>
            <a:endParaRPr lang="en-us" cap="none"/>
          </a:p>
        </p:txBody>
      </p:sp>
      <p:sp>
        <p:nvSpPr>
          <p:cNvPr id="7" name="Shape 4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4gQAAD4YAABNLAAAbhgAABAAAAAmAAAACAAAAP//////////MAAAABQAAAAAAAAAAAD//wAAAQAAAP//AAABAA=="/>
              </a:ext>
            </a:extLst>
          </p:cNvSpPr>
          <p:nvPr/>
        </p:nvSpPr>
        <p:spPr>
          <a:xfrm>
            <a:off x="793750" y="3940810"/>
            <a:ext cx="6407785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FEZAADcGQAAfxsAABAgAAAmAAAACAAAAP//////////MAAAABQAAAAAAAAAAAD//wAAAQAAAP//AAABAA=="/>
              </a:ext>
            </a:extLst>
          </p:cNvSpPr>
          <p:nvPr/>
        </p:nvSpPr>
        <p:spPr>
          <a:xfrm>
            <a:off x="793750" y="4115435"/>
            <a:ext cx="340995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Analiza eksploracyjna</a:t>
            </a:r>
            <a:endParaRPr lang="en-us" sz="220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FUcAABNLAAAkR4AABAgAAAmAAAACAAAAP//////////MAAAABQAAAAAAAAAAAD//wAAAQAAAP//AAABAA=="/>
              </a:ext>
            </a:extLst>
          </p:cNvSpPr>
          <p:nvPr/>
        </p:nvSpPr>
        <p:spPr>
          <a:xfrm>
            <a:off x="793750" y="4605655"/>
            <a:ext cx="6407785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Zrozumienie struktury i rozkładu danych</a:t>
            </a:r>
            <a:endParaRPr lang="en-us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y0AAA8WAAAYLwAAzhcAABAgAAAmAAAACAAAAP//////////MAAAABQAAAAAAAAAAAD//wAAAQAAAP//AAABAA=="/>
              </a:ext>
            </a:extLst>
          </p:cNvSpPr>
          <p:nvPr/>
        </p:nvSpPr>
        <p:spPr>
          <a:xfrm>
            <a:off x="7428865" y="3585845"/>
            <a:ext cx="226695" cy="283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02</a:t>
            </a:r>
            <a:endParaRPr lang="en-us" cap="none"/>
          </a:p>
        </p:txBody>
      </p:sp>
      <p:sp>
        <p:nvSpPr>
          <p:cNvPr id="11" name="Shape 8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sy0AAD4YAAAeVQAAbhgAABAAAAAmAAAACAAAAP//////////MAAAABQAAAAAAAAAAAD//wAAAQAAAP//AAABAA=="/>
              </a:ext>
            </a:extLst>
          </p:cNvSpPr>
          <p:nvPr/>
        </p:nvSpPr>
        <p:spPr>
          <a:xfrm>
            <a:off x="7428865" y="3940810"/>
            <a:ext cx="6407785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2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y0AAFEZAAAjPwAAfxsAABAgAAAmAAAACAAAAP//////////MAAAABQAAAAAAAAAAAD//wAAAQAAAP//AAABAA=="/>
              </a:ext>
            </a:extLst>
          </p:cNvSpPr>
          <p:nvPr/>
        </p:nvSpPr>
        <p:spPr>
          <a:xfrm>
            <a:off x="7428865" y="4115435"/>
            <a:ext cx="283464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Selekcja cech</a:t>
            </a:r>
            <a:endParaRPr lang="en-us" sz="2200" cap="none"/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y0AAFUcAAAeVQAAkR4AABAgAAAmAAAACAAAAP//////////MAAAABQAAAAAAAAAAAD//wAAAQAAAP//AAABAA=="/>
              </a:ext>
            </a:extLst>
          </p:cNvSpPr>
          <p:nvPr/>
        </p:nvSpPr>
        <p:spPr>
          <a:xfrm>
            <a:off x="7428865" y="4605655"/>
            <a:ext cx="6407785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Wybór najbardziej informacyjnych zmiennych</a:t>
            </a:r>
            <a:endParaRPr lang="en-us" cap="none"/>
          </a:p>
        </p:txBody>
      </p:sp>
      <p:sp>
        <p:nvSpPr>
          <p:cNvPr id="14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AIhAABHBgAAwCIAABAgAAAmAAAACAAAAP//////////MAAAABQAAAAAAAAAAAD//wAAAQAAAP//AAABAA=="/>
              </a:ext>
            </a:extLst>
          </p:cNvSpPr>
          <p:nvPr/>
        </p:nvSpPr>
        <p:spPr>
          <a:xfrm>
            <a:off x="793750" y="5365750"/>
            <a:ext cx="226695" cy="283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03</a:t>
            </a:r>
            <a:endParaRPr lang="en-us" cap="none"/>
          </a:p>
        </p:txBody>
      </p:sp>
      <p:sp>
        <p:nvSpPr>
          <p:cNvPr id="15" name="Shape 12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4gQAADEjAABNLAAAYSMAABAAAAAmAAAACAAAAP//////////MAAAABQAAAAAAAAAAAD//wAAAQAAAP//AAABAA=="/>
              </a:ext>
            </a:extLst>
          </p:cNvSpPr>
          <p:nvPr/>
        </p:nvSpPr>
        <p:spPr>
          <a:xfrm>
            <a:off x="793750" y="5720715"/>
            <a:ext cx="6407785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6" name="Text 1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EMkAACeGAAAcSYAABAgAAAmAAAACAAAAP//////////MAAAABQAAAAAAAAAAAD//wAAAQAAAP//AAABAA=="/>
              </a:ext>
            </a:extLst>
          </p:cNvSpPr>
          <p:nvPr/>
        </p:nvSpPr>
        <p:spPr>
          <a:xfrm>
            <a:off x="793750" y="5894705"/>
            <a:ext cx="320802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Czyszczenie danych</a:t>
            </a:r>
            <a:endParaRPr lang="en-us" sz="2200" cap="none"/>
          </a:p>
        </p:txBody>
      </p:sp>
      <p:sp>
        <p:nvSpPr>
          <p:cNvPr id="17" name="Text 1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EgnAABNLAAAgykAABAgAAAmAAAACAAAAP//////////MAAAABQAAAAAAAAAAAD//wAAAQAAAP//AAABAA=="/>
              </a:ext>
            </a:extLst>
          </p:cNvSpPr>
          <p:nvPr/>
        </p:nvSpPr>
        <p:spPr>
          <a:xfrm>
            <a:off x="793750" y="6385560"/>
            <a:ext cx="6407785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Obsługa braków i wartości odstających</a:t>
            </a:r>
            <a:endParaRPr lang="en-us" cap="none"/>
          </a:p>
        </p:txBody>
      </p:sp>
      <p:sp>
        <p:nvSpPr>
          <p:cNvPr id="18" name="Text 1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g2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y0AAAIhAAAYLwAAwCIAABAgAAAmAAAACAAAAP//////////MAAAABQAAAAAAAAAAAD//wAAAQAAAP//AAABAA=="/>
              </a:ext>
            </a:extLst>
          </p:cNvSpPr>
          <p:nvPr/>
        </p:nvSpPr>
        <p:spPr>
          <a:xfrm>
            <a:off x="7428865" y="5365750"/>
            <a:ext cx="226695" cy="283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04</a:t>
            </a:r>
            <a:endParaRPr lang="en-us" cap="none"/>
          </a:p>
        </p:txBody>
      </p:sp>
      <p:sp>
        <p:nvSpPr>
          <p:cNvPr id="19" name="Shape 16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sy0AADEjAAAeVQAAYSMAABAAAAAmAAAACAAAAP//////////MAAAABQAAAAAAAAAAAD//wAAAQAAAP//AAABAA=="/>
              </a:ext>
            </a:extLst>
          </p:cNvSpPr>
          <p:nvPr/>
        </p:nvSpPr>
        <p:spPr>
          <a:xfrm>
            <a:off x="7428865" y="5720715"/>
            <a:ext cx="6407785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20" name="Text 1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6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y0AAEMkAAAjPwAAcSYAABAgAAAmAAAACAAAAP//////////MAAAABQAAAAAAAAAAAD//wAAAQAAAP//AAABAA=="/>
              </a:ext>
            </a:extLst>
          </p:cNvSpPr>
          <p:nvPr/>
        </p:nvSpPr>
        <p:spPr>
          <a:xfrm>
            <a:off x="7428865" y="5894705"/>
            <a:ext cx="283464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Transformacje</a:t>
            </a:r>
            <a:endParaRPr lang="en-us" sz="2200" cap="none"/>
          </a:p>
        </p:txBody>
      </p:sp>
      <p:sp>
        <p:nvSpPr>
          <p:cNvPr id="21" name="Text 1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y0AAEgnAAAeVQAAgykAABAgAAAmAAAACAAAAP//////////MAAAABQAAAAAAAAAAAD//wAAAQAAAP//AAABAA=="/>
              </a:ext>
            </a:extLst>
          </p:cNvSpPr>
          <p:nvPr/>
        </p:nvSpPr>
        <p:spPr>
          <a:xfrm>
            <a:off x="7428865" y="6385560"/>
            <a:ext cx="6407785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Normalizacja i kodowanie zmiennych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gGAADiNAAA9AoAABAgAAAmAAAACAAAAP//////////MAAAABQAAAAAAAAAAAD//wAAAQAAAP//AAABAA=="/>
              </a:ext>
            </a:extLst>
          </p:cNvSpPr>
          <p:nvPr/>
        </p:nvSpPr>
        <p:spPr>
          <a:xfrm>
            <a:off x="793750" y="1071880"/>
            <a:ext cx="780288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Wstępna analiza danych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GwbAABMKwAAqB0AABAgAAAmAAAACAAAAP//////////MAAAABQAAAAAAAAAAAD//wAAAQAAAP//AAABAA=="/>
              </a:ext>
            </a:extLst>
          </p:cNvSpPr>
          <p:nvPr/>
        </p:nvSpPr>
        <p:spPr>
          <a:xfrm>
            <a:off x="793750" y="4457700"/>
            <a:ext cx="624459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endParaRPr lang="en-us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HEOAAAxQAAAnxAAABAgAAAmAAAACAAAAP//////////MAAAABQAAAAAAAAAAAD//wAAAQAAAP//AAABAA=="/>
              </a:ext>
            </a:extLst>
          </p:cNvSpPr>
          <p:nvPr/>
        </p:nvSpPr>
        <p:spPr>
          <a:xfrm>
            <a:off x="7599680" y="234759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Kluczowe etapy</a:t>
            </a:r>
            <a:endParaRPr lang="en-us" sz="220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AQSAAAqVQAAexYAABAAAAAmAAAACAAAAP//////////MAAAABQAAAAAAAAAAAD//wAAAQAAAP//AAABAA=="/>
              </a:ext>
            </a:extLst>
          </p:cNvSpPr>
          <p:nvPr/>
        </p:nvSpPr>
        <p:spPr>
          <a:xfrm>
            <a:off x="7599680" y="2928620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Prawidłowe przygotowanie danych to fundament skutecznego modelu. Musimy:</a:t>
            </a:r>
            <a:endParaRPr lang="en-us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LwXAAAqVQAAjCsAABAAAAAmAAAACAAAAP//////////MAAAABQAAAAAAAAAAAD//wAAAQAAAP//AAABAA=="/>
              </a:ext>
            </a:extLst>
          </p:cNvSpPr>
          <p:nvPr/>
        </p:nvSpPr>
        <p:spPr>
          <a:xfrm>
            <a:off x="7599680" y="3858260"/>
            <a:ext cx="6244590" cy="32207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Zidentyfikować i wybrać cechy najbardziej istotne dla klasyfikacji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Odpowiednio obsłużyć dane kategoryczne poprzez kodowanie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Znormalizować cechy ilościowe dla lepszej porównywalności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Usunąć lub uzupełnić brakujące wartości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Zredukować wpływ szumu i wartości odstających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K8FAACbUAAADAoAABAgAAAmAAAACAAAAP//////////MAAAABQAAAAAAAAAAAD//wAAAQAAAP//AAABAA=="/>
              </a:ext>
            </a:extLst>
          </p:cNvSpPr>
          <p:nvPr/>
        </p:nvSpPr>
        <p:spPr>
          <a:xfrm>
            <a:off x="793750" y="923925"/>
            <a:ext cx="12309475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Przykład: zbiory danych Iris i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Mushroom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IgNAABTFgAAtg8AABAgAAAmAAAACAAAAP//////////MAAAABQAAAAAAAAAAAD//wAAAQAAAP//AAABAA=="/>
              </a:ext>
            </a:extLst>
          </p:cNvSpPr>
          <p:nvPr/>
        </p:nvSpPr>
        <p:spPr>
          <a:xfrm>
            <a:off x="793750" y="219964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Zbiór Iris</a:t>
            </a:r>
            <a:endParaRPr lang="en-us" sz="220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BwRAABMKwAAVxMAABAgAAAmAAAACAAAAP//////////MAAAABQAAAAAAAAAAAD//wAAAQAAAP//AAABAA=="/>
              </a:ext>
            </a:extLst>
          </p:cNvSpPr>
          <p:nvPr/>
        </p:nvSpPr>
        <p:spPr>
          <a:xfrm>
            <a:off x="793750" y="2781300"/>
            <a:ext cx="624459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Typ danych: Ilościowe, ciągłe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kUAABMKwAA1BYAABAgAAAmAAAACAAAAP//////////MAAAABQAAAAAAAAAAAD//wAAAQAAAP//AAABAA=="/>
              </a:ext>
            </a:extLst>
          </p:cNvSpPr>
          <p:nvPr/>
        </p:nvSpPr>
        <p:spPr>
          <a:xfrm>
            <a:off x="793750" y="3348355"/>
            <a:ext cx="624459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Cechy:</a:t>
            </a:r>
            <a:endParaRPr lang="en-us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BUYAABMKwAAeiIAABAAAAAmAAAACAAAAP//////////MAAAABQAAAAAAAAAAAD//wAAAQAAAP//AAABAA=="/>
              </a:ext>
            </a:extLst>
          </p:cNvSpPr>
          <p:nvPr/>
        </p:nvSpPr>
        <p:spPr>
          <a:xfrm>
            <a:off x="793750" y="3914775"/>
            <a:ext cx="6244590" cy="1689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Długość działki kielicha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Szerokość działki kielicha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Długość płatka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Szerokość płatka</a:t>
            </a:r>
            <a:endParaRPr lang="en-us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LsjAABMKwAA9yUAABAgAAAmAAAACAAAAP//////////MAAAABQAAAAAAAAAAAD//wAAAQAAAP//AAABAA=="/>
              </a:ext>
            </a:extLst>
          </p:cNvSpPr>
          <p:nvPr/>
        </p:nvSpPr>
        <p:spPr>
          <a:xfrm>
            <a:off x="793750" y="5808345"/>
            <a:ext cx="624459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Klasyfikator: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Gaussian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Naive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DgnAABMKwAArysAABAAAAAmAAAACAAAAP//////////MAAAABQAAAAAAAAAAAD//wAAAQAAAP//AAABAA=="/>
              </a:ext>
            </a:extLst>
          </p:cNvSpPr>
          <p:nvPr/>
        </p:nvSpPr>
        <p:spPr>
          <a:xfrm>
            <a:off x="793750" y="6375400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Klasyczny zbiór do nauki ML z 150 obserwacjami 3 gatunków irysów</a:t>
            </a:r>
            <a:endParaRPr lang="en-us" cap="none"/>
          </a:p>
        </p:txBody>
      </p:sp>
      <p:sp>
        <p:nvSpPr>
          <p:cNvPr id="9" name="Shape 7"/>
          <p:cNvSpPr>
            <a:extLst>
              <a:ext uri="smNativeData">
                <pr:smNativeData xmlns:pr="smNativeData" xmlns="smNativeData" val="SMDATA_16_1CaSaRMAAAAlAAAAZQAAAA0AAAAAkAAAAEgAAACQAAAASAAAAAAAAAAAAAAAAAAAAAEAAABQAAAAkx0bgXhdrz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vy0AACMMAAArVgAA8SwAABAAAAAmAAAACAAAAP//////////MAAAABQAAAAAAAAAAAD//wAAAQAAAP//AAABAA=="/>
              </a:ext>
            </a:extLst>
          </p:cNvSpPr>
          <p:nvPr/>
        </p:nvSpPr>
        <p:spPr>
          <a:xfrm>
            <a:off x="7436485" y="1972945"/>
            <a:ext cx="6570980" cy="5332730"/>
          </a:xfrm>
          <a:prstGeom prst="roundRect">
            <a:avLst>
              <a:gd name="adj" fmla="val 3063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0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IgNAACVQAAAtg8AABAgAAAmAAAACAAAAP//////////MAAAABQAAAAAAAAAAAD//wAAAQAAAP//AAABAA=="/>
              </a:ext>
            </a:extLst>
          </p:cNvSpPr>
          <p:nvPr/>
        </p:nvSpPr>
        <p:spPr>
          <a:xfrm>
            <a:off x="7663180" y="219964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000000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Zbiór </a:t>
            </a:r>
            <a:r>
              <a:rPr lang="en-us" sz="2200" b="1" cap="none">
                <a:solidFill>
                  <a:srgbClr val="000000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Mushroom</a:t>
            </a:r>
            <a:endParaRPr lang="en-us" sz="2200" cap="none"/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BwRAADGVAAAVxMAABAgAAAmAAAACAAAAP//////////MAAAABQAAAAAAAAAAAD//wAAAQAAAP//AAABAA=="/>
              </a:ext>
            </a:extLst>
          </p:cNvSpPr>
          <p:nvPr/>
        </p:nvSpPr>
        <p:spPr>
          <a:xfrm>
            <a:off x="7663180" y="2781300"/>
            <a:ext cx="611759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Typ danych: Kategoryczne</a:t>
            </a:r>
            <a:endParaRPr lang="en-us" b="1" cap="none">
              <a:solidFill>
                <a:srgbClr val="000000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12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JkUAADGVAAA1BYAABAgAAAmAAAACAAAAP//////////MAAAABQAAAAAAAAAAAD//wAAAQAAAP//AAABAA=="/>
              </a:ext>
            </a:extLst>
          </p:cNvSpPr>
          <p:nvPr/>
        </p:nvSpPr>
        <p:spPr>
          <a:xfrm>
            <a:off x="7663180" y="3348355"/>
            <a:ext cx="611759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Cechy:</a:t>
            </a:r>
            <a:endParaRPr lang="en-us" cap="none"/>
          </a:p>
        </p:txBody>
      </p:sp>
      <p:sp>
        <p:nvSpPr>
          <p:cNvPr id="13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BUYAADGVAAAeiIAABAAAAAmAAAACAAAAP//////////MAAAABQAAAAAAAAAAAD//wAAAQAAAP//AAABAA=="/>
              </a:ext>
            </a:extLst>
          </p:cNvSpPr>
          <p:nvPr/>
        </p:nvSpPr>
        <p:spPr>
          <a:xfrm>
            <a:off x="7663180" y="3914775"/>
            <a:ext cx="6117590" cy="1689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Kształt kapelusza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Kolor kapelusza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Zapach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Kolor zarodników</a:t>
            </a:r>
            <a:endParaRPr lang="en-us" cap="none"/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LsjAADGVAAA9yUAABAgAAAmAAAACAAAAP//////////MAAAABQAAAAAAAAAAAD//wAAAQAAAP//AAABAA=="/>
              </a:ext>
            </a:extLst>
          </p:cNvSpPr>
          <p:nvPr/>
        </p:nvSpPr>
        <p:spPr>
          <a:xfrm>
            <a:off x="7663180" y="5808345"/>
            <a:ext cx="611759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Klasyfikator: </a:t>
            </a: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Multinomial/Bernoulli</a:t>
            </a:r>
            <a:endParaRPr lang="en-us" b="1" cap="none">
              <a:solidFill>
                <a:srgbClr val="000000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15" name="Text 1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DgnAADGVAAArysAABAAAAAmAAAACAAAAP//////////MAAAABQAAAAAAAAAAAD//wAAAQAAAP//AAABAA=="/>
              </a:ext>
            </a:extLst>
          </p:cNvSpPr>
          <p:nvPr/>
        </p:nvSpPr>
        <p:spPr>
          <a:xfrm>
            <a:off x="7663180" y="6375400"/>
            <a:ext cx="6117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Zawiera 8124 obserwacje grzybów z kategoryzacją jadalny/trujący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6_1Ca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H4JAACCEQAAHQwAABAAAAAmAAAACAAAAP//////////MAAAABQAAAAAAAAAAAD//wAAAQAAAP//AAABAA=="/>
              </a:ext>
            </a:extLst>
          </p:cNvSpPr>
          <p:nvPr/>
        </p:nvSpPr>
        <p:spPr>
          <a:xfrm>
            <a:off x="793750" y="1543050"/>
            <a:ext cx="2052320" cy="426085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A+CgAA1gYAAFwL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9640" y="166497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OkJAACsEAAAsgsAABAgAAAmAAAACAAAAP//////////MAAAABQAAAAAAAAAAAD//wAAAQAAAP//AAABAA=="/>
              </a:ext>
            </a:extLst>
          </p:cNvSpPr>
          <p:nvPr/>
        </p:nvSpPr>
        <p:spPr>
          <a:xfrm>
            <a:off x="1202055" y="1610995"/>
            <a:ext cx="1508125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IMPLEMENTACJA</a:t>
            </a:r>
            <a:endParaRPr lang="en-us" sz="1400" cap="none"/>
          </a:p>
        </p:txBody>
      </p:sp>
      <p:sp>
        <p:nvSpPr>
          <p:cNvPr id="6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KwMAABeMwAAHB4AABAAAAAmAAAACAAAAP//////////MAAAABQAAAAAAAAAAAD//wAAAQAAAP//AAABAA=="/>
              </a:ext>
            </a:extLst>
          </p:cNvSpPr>
          <p:nvPr/>
        </p:nvSpPr>
        <p:spPr>
          <a:xfrm>
            <a:off x="793750" y="2059940"/>
            <a:ext cx="7556500" cy="28346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Część 4: Implementacja Naiwnego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 w Pythonie</a:t>
            </a:r>
            <a:endParaRPr lang="en-us" sz="4450" cap="none"/>
          </a:p>
        </p:txBody>
      </p:sp>
      <p:sp>
        <p:nvSpPr>
          <p:cNvPr id="7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DQgAABeMwAAIikAABAAAAAmAAAACAAAAP//////////MAAAABQAAAAAAAAAAAD//wAAAQAAAP//AAABAA=="/>
              </a:ext>
            </a:extLst>
          </p:cNvSpPr>
          <p:nvPr/>
        </p:nvSpPr>
        <p:spPr>
          <a:xfrm>
            <a:off x="793750" y="5234940"/>
            <a:ext cx="755650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Przejdziemy przez praktyczną implementację algorytmu - od podstawowych obliczeń matematycznych po wykorzystanie zaawansowanych bibliotek do budowy kompletnych modeli klasyfikacyjnych.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IgNAAD2TQAA5BEAABAgAAAmAAAACAAAAP//////////MAAAABQAAAAAAAAAAAD//wAAAQAAAP//AAABAA=="/>
              </a:ext>
            </a:extLst>
          </p:cNvSpPr>
          <p:nvPr/>
        </p:nvSpPr>
        <p:spPr>
          <a:xfrm>
            <a:off x="793750" y="2199640"/>
            <a:ext cx="1187958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Biblioteki niezbędne do implementacji</a:t>
            </a:r>
            <a:endParaRPr lang="en-us" sz="445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CvFAAAEgkAAN4Y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50" y="3362325"/>
            <a:ext cx="680720" cy="6800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8B4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0AoAAK8UAABBHAAA3RYAABAgAAAmAAAACAAAAP//////////MAAAABQAAAAAAAAAAAD//wAAAQAAAP//AAABAA=="/>
              </a:ext>
            </a:extLst>
          </p:cNvSpPr>
          <p:nvPr/>
        </p:nvSpPr>
        <p:spPr>
          <a:xfrm>
            <a:off x="1757680" y="336232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NumPy</a:t>
            </a:r>
            <a:endParaRPr lang="en-us" sz="22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sBg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0AoAALMXAAB3HgAAGCUAABAAAAAmAAAACAAAAP//////////MAAAABQAAAAAAAAAAAD//wAAAQAAAP//AAABAA=="/>
              </a:ext>
            </a:extLst>
          </p:cNvSpPr>
          <p:nvPr/>
        </p:nvSpPr>
        <p:spPr>
          <a:xfrm>
            <a:off x="1757680" y="3852545"/>
            <a:ext cx="3194685" cy="21774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Fundamentalna biblioteka do obliczeń numerycznych. Zapewnia wydajne operacje na tablicach i macierzach, niezbędne do obliczeń prawdopodobieństw.</a:t>
            </a:r>
            <a:endParaRPr lang="en-us" cap="none"/>
          </a:p>
        </p:txBody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YgAACvFAAAZSQAAN4Y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6210" y="3362325"/>
            <a:ext cx="680085" cy="6800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sAT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YAAK8UAACUNwAA3RYAABAgAAAmAAAACAAAAP//////////MAAAABQAAAAAAAAAAAD//wAAAQAAAP//AAABAA=="/>
              </a:ext>
            </a:extLst>
          </p:cNvSpPr>
          <p:nvPr/>
        </p:nvSpPr>
        <p:spPr>
          <a:xfrm>
            <a:off x="6200140" y="3362325"/>
            <a:ext cx="283464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pandas</a:t>
            </a:r>
            <a:endParaRPr lang="en-us" sz="22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Bs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YAALMXAADLOQAAGCUAABAAAAAmAAAACAAAAP//////////MAAAABQAAAAAAAAAAAD//wAAAQAAAP//AAABAA=="/>
              </a:ext>
            </a:extLst>
          </p:cNvSpPr>
          <p:nvPr/>
        </p:nvSpPr>
        <p:spPr>
          <a:xfrm>
            <a:off x="6200140" y="3852545"/>
            <a:ext cx="3194685" cy="21774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Potężne narzędzie do manipulacji danymi. Umożliwia łatwe wczytywanie, czyszczenie i transformację zbiorów danych w strukturach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DataFrame.</a:t>
            </a:r>
            <a:endParaRPr lang="en-us" cap="none"/>
          </a:p>
        </p:txBody>
      </p:sp>
      <p:pic>
        <p:nvPicPr>
          <p:cNvPr id="9" name="Image 2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k7AACvFAAAuD8AAN4Y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8035" y="3362325"/>
            <a:ext cx="680085" cy="6800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0EAAK8UAADoUgAA3RYAABAgAAAmAAAACAAAAP//////////MAAAABQAAAAAAAAAAAD//wAAAQAAAP//AAABAA=="/>
              </a:ext>
            </a:extLst>
          </p:cNvSpPr>
          <p:nvPr/>
        </p:nvSpPr>
        <p:spPr>
          <a:xfrm>
            <a:off x="10641965" y="336232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scikit-learn</a:t>
            </a:r>
            <a:endParaRPr lang="en-us" sz="2200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0EAALMXAAAeVQAA3CIAABAAAAAmAAAACAAAAP//////////MAAAABQAAAAAAAAAAAD//wAAAQAAAP//AAABAA=="/>
              </a:ext>
            </a:extLst>
          </p:cNvSpPr>
          <p:nvPr/>
        </p:nvSpPr>
        <p:spPr>
          <a:xfrm>
            <a:off x="10641965" y="3852545"/>
            <a:ext cx="3194685" cy="1814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Kompleksowa biblioteka ML oferująca gotowe implementacje klasyfikatorów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Naive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 oraz narzędzia do walidacji i oceny modeli.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4AG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QAAEUEAABGNgAAWAgAABAgAAAmAAAACAAAAP//////////MAAAABQAAAAAAAAAAAD//wAAAQAAAP//AAABAA=="/>
              </a:ext>
            </a:extLst>
          </p:cNvSpPr>
          <p:nvPr/>
        </p:nvSpPr>
        <p:spPr>
          <a:xfrm>
            <a:off x="741680" y="694055"/>
            <a:ext cx="8081010" cy="662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Implementacja od podstaw</a:t>
            </a:r>
            <a:endParaRPr lang="en-us" sz="41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0B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QAAGMLAADbFAAAbA0AABAgAAAmAAAACAAAAP//////////MAAAABQAAAAAAAAAAAD//wAAAQAAAP//AAABAA=="/>
              </a:ext>
            </a:extLst>
          </p:cNvSpPr>
          <p:nvPr/>
        </p:nvSpPr>
        <p:spPr>
          <a:xfrm>
            <a:off x="741680" y="1851025"/>
            <a:ext cx="2648585" cy="330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Kluczowe kroki</a:t>
            </a:r>
            <a:endParaRPr lang="en-us" sz="205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Ae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QAAKQOAABpKwAAqBAAABAgAAAmAAAACAAAAP//////////MAAAABQAAAAAAAAAAAD//wAAAQAAAP//AAABAA=="/>
              </a:ext>
            </a:extLst>
          </p:cNvSpPr>
          <p:nvPr/>
        </p:nvSpPr>
        <p:spPr>
          <a:xfrm>
            <a:off x="741680" y="2379980"/>
            <a:ext cx="6315075" cy="327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Budując klasyfikator od zera, musimy:</a:t>
            </a:r>
            <a:endParaRPr lang="en-us" sz="165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A2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QAAMERAABpKwAAGRsAABAAAAAmAAAACAAAAP//////////MAAAABQAAAAAAAAAAAD//wAAAQAAAP//AAABAA=="/>
              </a:ext>
            </a:extLst>
          </p:cNvSpPr>
          <p:nvPr/>
        </p:nvSpPr>
        <p:spPr>
          <a:xfrm>
            <a:off x="741680" y="2886075"/>
            <a:ext cx="6315075" cy="15189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550"/>
              </a:lnSpc>
              <a:buSzTx/>
              <a:buFont typeface="Calibri Light" pitchFamily="2" charset="0"/>
              <a:buAutoNum type="arabicPlain" startAt="1"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Obliczyć prawdopodobieństwa a priori dla każdej klasy</a:t>
            </a:r>
            <a:endParaRPr lang="en-us" sz="1650" cap="none"/>
          </a:p>
          <a:p>
            <a:pPr marL="342900" indent="-342900" algn="l">
              <a:lnSpc>
                <a:spcPts val="2550"/>
              </a:lnSpc>
              <a:buSzTx/>
              <a:buFont typeface="Calibri Light" pitchFamily="2" charset="0"/>
              <a:buAutoNum type="arabicPlain" startAt="2"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Wyliczyć prawdopodobieństwa warunkowe dla każdej cechy</a:t>
            </a:r>
            <a:endParaRPr lang="en-us" sz="1650" cap="none"/>
          </a:p>
          <a:p>
            <a:pPr marL="342900" indent="-342900" algn="l">
              <a:lnSpc>
                <a:spcPts val="2550"/>
              </a:lnSpc>
              <a:buSzTx/>
              <a:buFont typeface="Calibri Light" pitchFamily="2" charset="0"/>
              <a:buAutoNum type="arabicPlain" startAt="3"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Zastosować wzór </a:t>
            </a: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Bayesa do nowych obserwacji</a:t>
            </a:r>
            <a:endParaRPr lang="en-us" sz="1650" cap="none"/>
          </a:p>
          <a:p>
            <a:pPr marL="342900" indent="-342900" algn="l">
              <a:lnSpc>
                <a:spcPts val="2550"/>
              </a:lnSpc>
              <a:buSzTx/>
              <a:buFont typeface="Calibri Light" pitchFamily="2" charset="0"/>
              <a:buAutoNum type="arabicPlain" startAt="4"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Wybrać klasę z maksymalnym prawdopodobieństwem</a:t>
            </a:r>
            <a:endParaRPr lang="en-us" sz="1650" cap="none"/>
          </a:p>
        </p:txBody>
      </p:sp>
      <p:sp>
        <p:nvSpPr>
          <p:cNvPr id="6" name="Shape 4"/>
          <p:cNvSpPr>
            <a:extLst>
              <a:ext uri="smNativeData">
                <pr:smNativeData xmlns:pr="smNativeData" xmlns="smNativeData" val="SMDATA_16_1CaSaRMAAAAlAAAAZQAAAA0AAAAAkAAAAEgAAACQAAAASAAAAAAAAAAAAAAAAAAAAAEAAABQAAAApIgMq3gjwz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kAQAAHgcAABpKwAAyyMAABAAAAAmAAAACAAAAP//////////MAAAABQAAAAAAAAAAAD//wAAAQAAAP//AAABAA=="/>
              </a:ext>
            </a:extLst>
          </p:cNvSpPr>
          <p:nvPr/>
        </p:nvSpPr>
        <p:spPr>
          <a:xfrm>
            <a:off x="741680" y="4627880"/>
            <a:ext cx="6315075" cy="1190625"/>
          </a:xfrm>
          <a:prstGeom prst="roundRect">
            <a:avLst>
              <a:gd name="adj" fmla="val 7476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7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4FAABpHgAAfwcAALYf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53770" y="4943475"/>
            <a:ext cx="264795" cy="2114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kBH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AgAAAMeAAAbKgAACyIAABAAAAAmAAAACAAAAP//////////MAAAABQAAAAAAAAAAAD//wAAAQAAAP//AAABAA=="/>
              </a:ext>
            </a:extLst>
          </p:cNvSpPr>
          <p:nvPr/>
        </p:nvSpPr>
        <p:spPr>
          <a:xfrm>
            <a:off x="1430020" y="4878705"/>
            <a:ext cx="5414645" cy="655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FFFF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Implementacja własna pomaga zrozumieć mechanizm działania algorytmu</a:t>
            </a:r>
            <a:endParaRPr lang="en-us" sz="165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Bo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y4AAGMLAADvPgAAbA0AABAgAAAmAAAACAAAAP//////////MAAAABQAAAAAAAAAAAD//wAAAQAAAP//AAABAA=="/>
              </a:ext>
            </a:extLst>
          </p:cNvSpPr>
          <p:nvPr/>
        </p:nvSpPr>
        <p:spPr>
          <a:xfrm>
            <a:off x="7581265" y="1851025"/>
            <a:ext cx="2649220" cy="330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Pseudokod</a:t>
            </a:r>
            <a:endParaRPr lang="en-us" sz="2050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6_1CaSaRMAAAAlAAAAZQAAAA0AAAAAkAAAAEgAAACQAAAASAAAAAAAAAAAAAAAAAAAAAEAAABQAAAAxlBOtKuQoj8AAAAAAADwvwAAAAAAAOA/AAAAAAAA4D8AAAAAAADgPwAAAAAAAOA/AAAAAAAA4D8AAAAAAADgPwAAAAAAAOA/AAAAAAAA4D8CAAAAjAAAAAEAAAAAAAAAIx9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A+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x9rAP///wEAAAAAAAAAAAAAAAAAAAAAAAAAAAAAAAAAAAAAAAAAAAAAAAB/f38A5+bmA8zMzADAwP8Af39/AAAAAAAAAAAAAAAAAAAAAAAAAAAAIQAAABgAAAAUAAAAoy4AAMsOAAB8VQAA/CwAABAAAAAmAAAACAAAAP//////////MAAAABQAAAAAAAAAAAD//wAAAQAAAP//AAABAA=="/>
              </a:ext>
            </a:extLst>
          </p:cNvSpPr>
          <p:nvPr/>
        </p:nvSpPr>
        <p:spPr>
          <a:xfrm>
            <a:off x="7581265" y="2404745"/>
            <a:ext cx="6315075" cy="4907915"/>
          </a:xfrm>
          <a:prstGeom prst="roundRect">
            <a:avLst>
              <a:gd name="adj" fmla="val 1813"/>
            </a:avLst>
          </a:prstGeom>
          <a:solidFill>
            <a:srgbClr val="231F6B"/>
          </a:solidFill>
          <a:ln>
            <a:noFill/>
          </a:ln>
          <a:effectLst/>
        </p:spPr>
      </p:sp>
      <p:sp>
        <p:nvSpPr>
          <p:cNvPr id="11" name="Shape 8"/>
          <p:cNvSpPr>
            <a:extLst>
              <a:ext uri="smNativeData">
                <pr:smNativeData xmlns:pr="smNativeData" xmlns="smNativeData" val="SMDATA_16_1CaSaRMAAAAlAAAAZQAAAA0AAAAAkAAAAEgAAACQAAAASAAAAAAAAAAAAAAAAAAAAAEAAABQAAAA0NA/wcWKij8AAAAAAADwvwAAAAAAAOA/AAAAAAAA4D8AAAAAAADgPwAAAAAAAOA/AAAAAAAA4D8AAAAAAADgPwAAAAAAAOA/AAAAAAAA4D8CAAAAjAAAAAEAAAAAAAAAIx9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EB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x9rAP///wEAAAAAAAAAAAAAAAAAAAAAAAAAAAAAAAAAAAAAAAAAAAAAAAB/f38A5+bmA8zMzADAwP8Af39/AAAAAAAAAAAAAAAAAAAAAAAAAAAAIQAAABgAAAAUAAAAky4AAMsOAACNVQAA/CwAABAAAAAmAAAACAAAAP//////////MAAAABQAAAAAAAAAAAD//wAAAQAAAP//AAABAA=="/>
              </a:ext>
            </a:extLst>
          </p:cNvSpPr>
          <p:nvPr/>
        </p:nvSpPr>
        <p:spPr>
          <a:xfrm>
            <a:off x="7571105" y="2404745"/>
            <a:ext cx="6336030" cy="4907915"/>
          </a:xfrm>
          <a:prstGeom prst="roundRect">
            <a:avLst>
              <a:gd name="adj" fmla="val 648"/>
            </a:avLst>
          </a:prstGeom>
          <a:solidFill>
            <a:srgbClr val="231F6B"/>
          </a:solidFill>
          <a:ln>
            <a:noFill/>
          </a:ln>
          <a:effectLst/>
        </p:spPr>
      </p:sp>
      <p:sp>
        <p:nvSpPr>
          <p:cNvPr id="12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A6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C8AAMUPAAA/VAAAAiwAABAAAAAmAAAACAAAAP//////////MAAAABQAAAAAAAAAAAD//wAAAQAAAP//AAABAA=="/>
              </a:ext>
            </a:extLst>
          </p:cNvSpPr>
          <p:nvPr/>
        </p:nvSpPr>
        <p:spPr>
          <a:xfrm>
            <a:off x="7782560" y="2563495"/>
            <a:ext cx="5912485" cy="45904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# Trening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dla każdej klasy c: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P(c) = liczba_próbek_c / całkowita_liczba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dla każdej cechy f: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P(f|c) = oblicz_z_danych()</a:t>
            </a:r>
            <a:br/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# Predykcja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dla każdej klasy c: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score[c] = P(c)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dla każdej cechy f w próbce: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score[c] *= P(f|c)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zwróć klasę z max(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score)</a:t>
            </a:r>
            <a:br/>
            <a:endParaRPr lang="en-us" sz="165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CINAACMEQAAwQ8AABAAAAAmAAAACAAAAP//////////MAAAABQAAAAAAAAAAAD//wAAAQAAAP//AAABAA=="/>
              </a:ext>
            </a:extLst>
          </p:cNvSpPr>
          <p:nvPr/>
        </p:nvSpPr>
        <p:spPr>
          <a:xfrm>
            <a:off x="793750" y="2134870"/>
            <a:ext cx="2058670" cy="426085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DjDQAA1gYAAAEP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2257425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I0NAAC2EAAAVg8AABAgAAAmAAAACAAAAP//////////MAAAABQAAAAAAAAAAAD//wAAAQAAAP//AAABAA=="/>
              </a:ext>
            </a:extLst>
          </p:cNvSpPr>
          <p:nvPr/>
        </p:nvSpPr>
        <p:spPr>
          <a:xfrm>
            <a:off x="1202055" y="2202815"/>
            <a:ext cx="1514475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WPROWADZENIE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g2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FAQAAAeVQAACRkAABAAAAAmAAAACAAAAP//////////MAAAABQAAAAAAAAAAAD//wAAAQAAAP//AAABAA=="/>
              </a:ext>
            </a:extLst>
          </p:cNvSpPr>
          <p:nvPr/>
        </p:nvSpPr>
        <p:spPr>
          <a:xfrm>
            <a:off x="793750" y="2651760"/>
            <a:ext cx="13042900" cy="1417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Część 1: Wprowadzenie do Naiwnego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</a:t>
            </a:r>
            <a:endParaRPr lang="en-us" sz="445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6_1CaSaRMAAAAlAAAAZQAAAA0AAAAAkAAAAEgAAACQAAAASAAAAAAAAAAAAAAAAAAAAAEAAABQAAAA++jUlc/yv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4gQAACAbAACzHgAAfiUAABAAAAAmAAAACAAAAP//////////MAAAABQAAAAAAAAAAAD//wAAAQAAAP//AAABAA=="/>
              </a:ext>
            </a:extLst>
          </p:cNvSpPr>
          <p:nvPr/>
        </p:nvSpPr>
        <p:spPr>
          <a:xfrm>
            <a:off x="793750" y="4409440"/>
            <a:ext cx="4196715" cy="1685290"/>
          </a:xfrm>
          <a:prstGeom prst="roundRect">
            <a:avLst>
              <a:gd name="adj" fmla="val 5654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JEcAAD1GwAAvx4AABAgAAAmAAAACAAAAP//////////MAAAABQAAAAAAAAAAAD//wAAAQAAAP//AAABAA=="/>
              </a:ext>
            </a:extLst>
          </p:cNvSpPr>
          <p:nvPr/>
        </p:nvSpPr>
        <p:spPr>
          <a:xfrm>
            <a:off x="1028065" y="4643755"/>
            <a:ext cx="351663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Podstawy teoretyczne</a:t>
            </a:r>
            <a:endParaRPr lang="en-us" sz="22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JYfAABBHQAADSQAABAAAAAmAAAACAAAAP//////////MAAAABQAAAAAAAAAAAD//wAAAQAAAP//AAABAA=="/>
              </a:ext>
            </a:extLst>
          </p:cNvSpPr>
          <p:nvPr/>
        </p:nvSpPr>
        <p:spPr>
          <a:xfrm>
            <a:off x="1028065" y="5134610"/>
            <a:ext cx="372745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Matematyczne fundamenty algorytmu</a:t>
            </a:r>
            <a:endParaRPr lang="en-us" cap="none"/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6_1CaSaRMAAAAlAAAAZQAAAA0AAAAAkAAAAEgAAACQAAAASAAAAAAAAAAAAAAAAAAAAAEAAABQAAAA++jUlc/yv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GCAAACAbAADoOQAAfiUAABAAAAAmAAAACAAAAP//////////MAAAABQAAAAAAAAAAAD//wAAAQAAAP//AAABAA=="/>
              </a:ext>
            </a:extLst>
          </p:cNvSpPr>
          <p:nvPr/>
        </p:nvSpPr>
        <p:spPr>
          <a:xfrm>
            <a:off x="5217160" y="4409440"/>
            <a:ext cx="4196080" cy="1685290"/>
          </a:xfrm>
          <a:prstGeom prst="roundRect">
            <a:avLst>
              <a:gd name="adj" fmla="val 5654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EAAJEcAAD6MgAAvx4AABAgAAAmAAAACAAAAP//////////MAAAABQAAAAAAAAAAAD//wAAAQAAAP//AAABAA=="/>
              </a:ext>
            </a:extLst>
          </p:cNvSpPr>
          <p:nvPr/>
        </p:nvSpPr>
        <p:spPr>
          <a:xfrm>
            <a:off x="5451475" y="464375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Historia</a:t>
            </a:r>
            <a:endParaRPr lang="en-us" sz="2200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EAAJYfAAB3OAAA0SEAABAgAAAmAAAACAAAAP//////////MAAAABQAAAAAAAAAAAD//wAAAQAAAP//AAABAA=="/>
              </a:ext>
            </a:extLst>
          </p:cNvSpPr>
          <p:nvPr/>
        </p:nvSpPr>
        <p:spPr>
          <a:xfrm>
            <a:off x="5451475" y="5134610"/>
            <a:ext cx="372745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Od XVIII wieku do współczesności</a:t>
            </a:r>
            <a:endParaRPr lang="en-us" cap="none"/>
          </a:p>
        </p:txBody>
      </p:sp>
      <p:sp>
        <p:nvSpPr>
          <p:cNvPr id="12" name="Shape 9"/>
          <p:cNvSpPr>
            <a:extLst>
              <a:ext uri="smNativeData">
                <pr:smNativeData xmlns:pr="smNativeData" xmlns="smNativeData" val="SMDATA_16_1CaSaRMAAAAlAAAAZQAAAA0AAAAAkAAAAEgAAACQAAAASAAAAAAAAAAAAAAAAAAAAAEAAABQAAAA++jUlc/yv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TTsAACAbAAAeVQAAfiUAABAAAAAmAAAACAAAAP//////////MAAAABQAAAAAAAAAAAD//wAAAQAAAP//AAABAA=="/>
              </a:ext>
            </a:extLst>
          </p:cNvSpPr>
          <p:nvPr/>
        </p:nvSpPr>
        <p:spPr>
          <a:xfrm>
            <a:off x="9639935" y="4409440"/>
            <a:ext cx="4196715" cy="1685290"/>
          </a:xfrm>
          <a:prstGeom prst="roundRect">
            <a:avLst>
              <a:gd name="adj" fmla="val 5654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3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6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zwAAJEcAAAvTgAAvx4AABAgAAAmAAAACAAAAP//////////MAAAABQAAAAAAAAAAAD//wAAAQAAAP//AAABAA=="/>
              </a:ext>
            </a:extLst>
          </p:cNvSpPr>
          <p:nvPr/>
        </p:nvSpPr>
        <p:spPr>
          <a:xfrm>
            <a:off x="9874885" y="4643755"/>
            <a:ext cx="283464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Zastosowania</a:t>
            </a:r>
            <a:endParaRPr lang="en-us" sz="2200" cap="none"/>
          </a:p>
        </p:txBody>
      </p:sp>
      <p:sp>
        <p:nvSpPr>
          <p:cNvPr id="14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zwAAJYfAACtUwAA0SEAABAgAAAmAAAACAAAAP//////////MAAAABQAAAAAAAAAAAD//wAAAQAAAP//AAABAA=="/>
              </a:ext>
            </a:extLst>
          </p:cNvSpPr>
          <p:nvPr/>
        </p:nvSpPr>
        <p:spPr>
          <a:xfrm>
            <a:off x="9874885" y="5134610"/>
            <a:ext cx="372745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Praktyczne użycie w ML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HER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b6/J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M0fAAAeVQAARCQAABAAAAAmAAAACAAAAP//////////MAAAABQAAAAAAAAAAAD//wAAAQAAAP//AAABAA=="/>
              </a:ext>
            </a:extLst>
          </p:cNvSpPr>
          <p:nvPr/>
        </p:nvSpPr>
        <p:spPr>
          <a:xfrm>
            <a:off x="793750" y="5169535"/>
            <a:ext cx="130429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Przykład implementacji pokazuje obliczanie prawdopodobieństw a priori i warunkowych. Kod wykorzystuje struktury danych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NumPy do efektywnych operacji matematycznych na całych zbiorach danych jednocześnie.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QAAEUEAACqRwAAWAgAABAgAAAmAAAACAAAAP//////////MAAAABQAAAAAAAAAAAD//wAAAQAAAP//AAABAA=="/>
              </a:ext>
            </a:extLst>
          </p:cNvSpPr>
          <p:nvPr/>
        </p:nvSpPr>
        <p:spPr>
          <a:xfrm>
            <a:off x="741680" y="694055"/>
            <a:ext cx="10908030" cy="6623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Implementacja z użyciem </a:t>
            </a:r>
            <a:r>
              <a:rPr lang="en-us" sz="41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scikit-learn</a:t>
            </a:r>
            <a:endParaRPr lang="en-us" sz="41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AQAAGMLAABhFQAAbA0AABAgAAAmAAAACAAAAP//////////MAAAABQAAAAAAAAAAAD//wAAAQAAAP//AAABAA=="/>
              </a:ext>
            </a:extLst>
          </p:cNvSpPr>
          <p:nvPr/>
        </p:nvSpPr>
        <p:spPr>
          <a:xfrm>
            <a:off x="741680" y="1851025"/>
            <a:ext cx="2733675" cy="330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Prosty interfejs API</a:t>
            </a:r>
            <a:endParaRPr lang="en-us" sz="2050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6_1CaSaRMAAAAlAAAAZQAAAA0AAAAAkAAAAEgAAACQAAAASAAAAAAAAAAAAAAAAAAAAAEAAABQAAAAxlBOtKuQoj8AAAAAAADwvwAAAAAAAOA/AAAAAAAA4D8AAAAAAADgPwAAAAAAAOA/AAAAAAAA4D8AAAAAAADgPwAAAAAAAOA/AAAAAAAA4D8CAAAAjAAAAAEAAAAAAAAAIx9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0/v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x9rAP///wEAAAAAAAAAAAAAAAAAAAAAAAAAAAAAAAAAAAAAAAAAAAAAAAB/f38A5+bmA8zMzADAwP8Af39/AAAAAAAAAAAAAAAAAAAAAAAAAAAAIQAAABgAAAAUAAAAkAQAAMsOAABpKwAA/CwAABAAAAAmAAAACAAAAP//////////MAAAABQAAAAAAAAAAAD//wAAAQAAAP//AAABAA=="/>
              </a:ext>
            </a:extLst>
          </p:cNvSpPr>
          <p:nvPr/>
        </p:nvSpPr>
        <p:spPr>
          <a:xfrm>
            <a:off x="741680" y="2404745"/>
            <a:ext cx="6315075" cy="4907915"/>
          </a:xfrm>
          <a:prstGeom prst="roundRect">
            <a:avLst>
              <a:gd name="adj" fmla="val 1813"/>
            </a:avLst>
          </a:prstGeom>
          <a:solidFill>
            <a:srgbClr val="231F6B"/>
          </a:solidFill>
          <a:ln>
            <a:noFill/>
          </a:ln>
          <a:effectLst/>
        </p:spPr>
      </p:sp>
      <p:sp>
        <p:nvSpPr>
          <p:cNvPr id="5" name="Shape 3"/>
          <p:cNvSpPr>
            <a:extLst>
              <a:ext uri="smNativeData">
                <pr:smNativeData xmlns:pr="smNativeData" xmlns="smNativeData" val="SMDATA_16_1CaSaRMAAAAlAAAAZQAAAA0AAAAAkAAAAEgAAACQAAAASAAAAAAAAAAAAAAAAAAAAAEAAABQAAAA0NA/wcWKij8AAAAAAADwvwAAAAAAAOA/AAAAAAAA4D8AAAAAAADgPwAAAAAAAOA/AAAAAAAA4D8AAAAAAADgPwAAAAAAAOA/AAAAAAAA4D8CAAAAjAAAAAEAAAAAAAAAIx9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x9rAP///wEAAAAAAAAAAAAAAAAAAAAAAAAAAAAAAAAAAAAAAAAAAAAAAAB/f38A5+bmA8zMzADAwP8Af39/AAAAAAAAAAAAAAAAAAAAAAAAAAAAIQAAABgAAAAUAAAAfwQAAMsOAAB5KwAA/CwAABAAAAAmAAAACAAAAP//////////MAAAABQAAAAAAAAAAAD//wAAAQAAAP//AAABAA=="/>
              </a:ext>
            </a:extLst>
          </p:cNvSpPr>
          <p:nvPr/>
        </p:nvSpPr>
        <p:spPr>
          <a:xfrm>
            <a:off x="730885" y="2404745"/>
            <a:ext cx="6336030" cy="4907915"/>
          </a:xfrm>
          <a:prstGeom prst="roundRect">
            <a:avLst>
              <a:gd name="adj" fmla="val 648"/>
            </a:avLst>
          </a:prstGeom>
          <a:solidFill>
            <a:srgbClr val="231F6B"/>
          </a:solidFill>
          <a:ln>
            <a:noFill/>
          </a:ln>
          <a:effectLst/>
        </p:spPr>
      </p:sp>
      <p:sp>
        <p:nvSpPr>
          <p:cNvPr id="6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PL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UAAMUPAAAsKgAAAiwAABAAAAAmAAAACAAAAP//////////MAAAABQAAAAAAAAAAAD//wAAAQAAAP//AAABAA=="/>
              </a:ext>
            </a:extLst>
          </p:cNvSpPr>
          <p:nvPr/>
        </p:nvSpPr>
        <p:spPr>
          <a:xfrm>
            <a:off x="942975" y="2563495"/>
            <a:ext cx="5912485" cy="45904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from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sklearn.naive_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bayes import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GaussianNB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from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sklearn.model_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selection import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train_test_split</a:t>
            </a:r>
            <a:br/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# Podział danych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X_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train, X_test, y_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train, y_test = \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train_test_split(X, y, test_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size=0.3)</a:t>
            </a:r>
            <a:br/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# Utworzenie i trening modelu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model =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GaussianNB()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model.fit(X_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train, y_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train)</a:t>
            </a:r>
            <a:br/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# Predykcja</a:t>
            </a:r>
            <a:br/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predictions =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model.predict(X_test)</a:t>
            </a:r>
            <a:br/>
            <a:endParaRPr lang="en-us" sz="1650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zMz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y4AAGMLAADvPgAAbA0AABAgAAAmAAAACAAAAP//////////MAAAABQAAAAAAAAAAAD//wAAAQAAAP//AAABAA=="/>
              </a:ext>
            </a:extLst>
          </p:cNvSpPr>
          <p:nvPr/>
        </p:nvSpPr>
        <p:spPr>
          <a:xfrm>
            <a:off x="7581265" y="1851025"/>
            <a:ext cx="2649220" cy="3308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Dostępne klasy</a:t>
            </a:r>
            <a:endParaRPr lang="en-us" sz="2050" cap="none"/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Bv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y4AAKQOAAB8VQAAbhoAABAAAAAmAAAACAAAAP//////////MAAAABQAAAAAAAAAAAD//wAAAQAAAP//AAABAA=="/>
              </a:ext>
            </a:extLst>
          </p:cNvSpPr>
          <p:nvPr/>
        </p:nvSpPr>
        <p:spPr>
          <a:xfrm>
            <a:off x="7581265" y="2379980"/>
            <a:ext cx="6315075" cy="19164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GaussianNB - dla cech ciągłych</a:t>
            </a:r>
            <a:endParaRPr lang="en-us" sz="16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MultinomialNB - dla częstości</a:t>
            </a:r>
            <a:endParaRPr lang="en-us" sz="16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BernoulliNB - dla cech binarnych</a:t>
            </a:r>
            <a:endParaRPr lang="en-us" sz="16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ComplementNB - wariant dla niezbalansowanych danych</a:t>
            </a:r>
            <a:endParaRPr lang="en-us" sz="16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550"/>
              </a:lnSpc>
              <a:buNone/>
            </a:pPr>
            <a:r>
              <a:rPr lang="en-us" sz="16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CategoricalNB - dla cech kategorycznych</a:t>
            </a:r>
            <a:endParaRPr lang="en-us" sz="16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9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y4AAIYbAAB8VQAApx8AABAAAAAmAAAACAAAAP//////////MAAAABQAAAAAAAAAAAD//wAAAQAAAP//AAABAA=="/>
              </a:ext>
            </a:extLst>
          </p:cNvSpPr>
          <p:nvPr/>
        </p:nvSpPr>
        <p:spPr>
          <a:xfrm>
            <a:off x="7581265" y="4474210"/>
            <a:ext cx="6315075" cy="671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Każda klasa dziedziczy standardowe metody: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fit()</a:t>
            </a: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,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predict()</a:t>
            </a: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, 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predict_</a:t>
            </a:r>
            <a:r>
              <a:rPr lang="en-us" sz="1650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proba()</a:t>
            </a:r>
            <a:endParaRPr lang="en-us" sz="1650" cap="none">
              <a:solidFill>
                <a:srgbClr val="D9E1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AQAAEcEAACETQAAZQgAABAgAAAmAAAACAAAAP//////////MAAAABQAAAAAAAAAAAD//wAAAQAAAP//AAABAA=="/>
              </a:ext>
            </a:extLst>
          </p:cNvSpPr>
          <p:nvPr/>
        </p:nvSpPr>
        <p:spPr>
          <a:xfrm>
            <a:off x="749300" y="695325"/>
            <a:ext cx="11851640" cy="6692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Praktyczny przykład: klasyfikacja irysów</a:t>
            </a:r>
            <a:endParaRPr lang="en-us" sz="420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wEAADqDQAA/jcAALAq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49300" y="2261870"/>
            <a:ext cx="8352790" cy="46774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TsAAIELAAD7SwAAjw0AABAgAAAmAAAACAAAAP//////////MAAAABQAAAAAAAAAAAD//wAAAQAAAP//AAABAA=="/>
              </a:ext>
            </a:extLst>
          </p:cNvSpPr>
          <p:nvPr/>
        </p:nvSpPr>
        <p:spPr>
          <a:xfrm>
            <a:off x="9632315" y="1870075"/>
            <a:ext cx="2719070" cy="3340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Proces klasyfikacji</a:t>
            </a:r>
            <a:endParaRPr lang="en-us" sz="21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TsAAM4OAABwVQAA2hAAABAgAAAmAAAACAAAAP//////////MAAAABQAAAAAAAAAAAD//wAAAQAAAP//AAABAA=="/>
              </a:ext>
            </a:extLst>
          </p:cNvSpPr>
          <p:nvPr/>
        </p:nvSpPr>
        <p:spPr>
          <a:xfrm>
            <a:off x="9632315" y="2406650"/>
            <a:ext cx="4256405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Zbiór danych Iris dzielimy na:</a:t>
            </a:r>
            <a:endParaRPr lang="en-us" sz="16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TsAAPkRAABwVQAAmhoAABAAAAAmAAAACAAAAP//////////MAAAABQAAAAAAAAAAAD//wAAAQAAAP//AAABAA=="/>
              </a:ext>
            </a:extLst>
          </p:cNvSpPr>
          <p:nvPr/>
        </p:nvSpPr>
        <p:spPr>
          <a:xfrm>
            <a:off x="9632315" y="2921635"/>
            <a:ext cx="4256405" cy="14027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70% dane treningowe - do nauki modelu</a:t>
            </a:r>
            <a:endParaRPr lang="en-us" sz="16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600"/>
              </a:lnSpc>
              <a:buNone/>
            </a:pPr>
            <a:r>
              <a:rPr lang="en-us" sz="16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30% dane testowe - do oceny skuteczności</a:t>
            </a:r>
            <a:endParaRPr lang="en-us" sz="16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TsAALgbAABwVQAA9iUAABAAAAAmAAAACAAAAP//////////MAAAABQAAAAAAAAAAAD//wAAAQAAAP//AAABAA=="/>
              </a:ext>
            </a:extLst>
          </p:cNvSpPr>
          <p:nvPr/>
        </p:nvSpPr>
        <p:spPr>
          <a:xfrm>
            <a:off x="9632315" y="4505960"/>
            <a:ext cx="4256405" cy="1664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Model </a:t>
            </a: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GaussianNB osiąga doskonałą dokładność (~96%) na zbiorze testowym, poprawnie rozpoznając niemal wszystkie gatunki irysów na podstawie pomiarów płatków i działek kielicha.</a:t>
            </a:r>
            <a:endParaRPr lang="en-us" sz="165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QTsAABUnAABwVQAAOi0AABAAAAAmAAAACAAAAP//////////MAAAABQAAAAAAAAAAAD//wAAAQAAAP//AAABAA=="/>
              </a:ext>
            </a:extLst>
          </p:cNvSpPr>
          <p:nvPr/>
        </p:nvSpPr>
        <p:spPr>
          <a:xfrm>
            <a:off x="9632315" y="6353175"/>
            <a:ext cx="4256405" cy="9988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Wysoka jakość wyników potwierdza skuteczność algorytmu dla problemów z cechami ciągłymi.</a:t>
            </a:r>
            <a:endParaRPr lang="en-us" sz="165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oAZ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MEQAAAfDgAAYRMAABAAAAAmAAAACAAAAP//////////MAAAABQAAAAAAAAAAAD//wAAAQAAAP//AAABAA=="/>
              </a:ext>
            </a:extLst>
          </p:cNvSpPr>
          <p:nvPr/>
        </p:nvSpPr>
        <p:spPr>
          <a:xfrm>
            <a:off x="793750" y="2723515"/>
            <a:ext cx="1501775" cy="426720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CCEQAA1gYAAKAS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284607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Bp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CwRAABJDQAA9RIAABAgAAAmAAAACAAAAP//////////MAAAABQAAAAAAAAAAAD//wAAAQAAAP//AAABAA=="/>
              </a:ext>
            </a:extLst>
          </p:cNvSpPr>
          <p:nvPr/>
        </p:nvSpPr>
        <p:spPr>
          <a:xfrm>
            <a:off x="1202055" y="2791460"/>
            <a:ext cx="957580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PROJEKTY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AAh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O8TAABvSQAATBgAABAgAAAmAAAACAAAAP//////////MAAAABQAAAAAAAAAAAD//wAAAQAAAP//AAABAA=="/>
              </a:ext>
            </a:extLst>
          </p:cNvSpPr>
          <p:nvPr/>
        </p:nvSpPr>
        <p:spPr>
          <a:xfrm>
            <a:off x="793750" y="3240405"/>
            <a:ext cx="11143615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Część 5: Projekty i przykłady z życia</a:t>
            </a:r>
            <a:endParaRPr lang="en-us" sz="4450" cap="none"/>
          </a:p>
        </p:txBody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AAI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BjGgAAQxAAAGwh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93750" y="4289425"/>
            <a:ext cx="1849755" cy="11436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UBH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hIAAGMaAABuJgAAkRwAABAgAAAmAAAACAAAAP//////////MAAAABQAAAAAAAAAAAD//wAAAQAAAP//AAABAA=="/>
              </a:ext>
            </a:extLst>
          </p:cNvSpPr>
          <p:nvPr/>
        </p:nvSpPr>
        <p:spPr>
          <a:xfrm>
            <a:off x="2927350" y="4289425"/>
            <a:ext cx="331978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Klasyfikacja grzybów</a:t>
            </a:r>
            <a:endParaRPr lang="en-us" sz="22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kBY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hIAAGgdAAAhLAAA3yEAABAAAAAmAAAACAAAAP//////////MAAAABQAAAAAAAAAAAD//wAAAQAAAP//AAABAA=="/>
              </a:ext>
            </a:extLst>
          </p:cNvSpPr>
          <p:nvPr/>
        </p:nvSpPr>
        <p:spPr>
          <a:xfrm>
            <a:off x="2927350" y="4780280"/>
            <a:ext cx="424624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Projekt wykorzystujący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Mushroom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Dataset</a:t>
            </a:r>
            <a:endParaRPr lang="en-us" cap="none"/>
          </a:p>
        </p:txBody>
      </p:sp>
      <p:pic>
        <p:nvPicPr>
          <p:cNvPr id="9" name="Image 2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DgsG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8tAABjGgAAQTkAAGwhAAAQAAAAJgAAAAgAAAD//////////z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7456805" y="4289425"/>
            <a:ext cx="1850390" cy="11436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Ao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zoAAGMaAABwTAAAkRwAABAgAAAmAAAACAAAAP//////////MAAAABQAAAAAAAAAAAD//wAAAQAAAP//AAABAA=="/>
              </a:ext>
            </a:extLst>
          </p:cNvSpPr>
          <p:nvPr/>
        </p:nvSpPr>
        <p:spPr>
          <a:xfrm>
            <a:off x="9590405" y="428942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Gatunki irysów</a:t>
            </a:r>
            <a:endParaRPr lang="en-us" sz="2200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gBA/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zoAAGgdAAAeVQAA3yEAABAAAAAmAAAACAAAAP//////////MAAAABQAAAAAAAAAAAD//wAAAQAAAP//AAABAA=="/>
              </a:ext>
            </a:extLst>
          </p:cNvSpPr>
          <p:nvPr/>
        </p:nvSpPr>
        <p:spPr>
          <a:xfrm>
            <a:off x="9590405" y="4780280"/>
            <a:ext cx="424624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Klasyczny problem uczenia maszynowego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cA4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gQAAIcGAAAzQAAAgAoAABAgAAAmAAAACAAAAP//////////MAAAABQAAAAAAAAAAAD//wAAAQAAAP//AAABAA=="/>
              </a:ext>
            </a:extLst>
          </p:cNvSpPr>
          <p:nvPr/>
        </p:nvSpPr>
        <p:spPr>
          <a:xfrm>
            <a:off x="722630" y="1061085"/>
            <a:ext cx="9713595" cy="6457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Projekt AGH: klasyfikacja grzybów</a:t>
            </a:r>
            <a:endParaRPr lang="en-us" sz="405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g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IEAACJDQAAFTgAAMsq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2630" y="2200275"/>
            <a:ext cx="8394065" cy="47561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72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jsAAF8OAAAmTAAAWxAAABAgAAAmAAAACAAAAP//////////MAAAABQAAAAAAAAAAAD//wAAAQAAAP//AAABAA=="/>
              </a:ext>
            </a:extLst>
          </p:cNvSpPr>
          <p:nvPr/>
        </p:nvSpPr>
        <p:spPr>
          <a:xfrm>
            <a:off x="9627870" y="2336165"/>
            <a:ext cx="2750820" cy="322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Mushroom </a:t>
            </a:r>
            <a:r>
              <a:rPr lang="en-us" sz="20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Dataset</a:t>
            </a:r>
            <a:endParaRPr lang="en-us" sz="20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kBq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jsAAIQRAACZVQAAZhUAABAAAAAmAAAACAAAAP//////////MAAAABQAAAAAAAAAAAD//wAAAQAAAP//AAABAA=="/>
              </a:ext>
            </a:extLst>
          </p:cNvSpPr>
          <p:nvPr/>
        </p:nvSpPr>
        <p:spPr>
          <a:xfrm>
            <a:off x="9627870" y="2847340"/>
            <a:ext cx="4286885" cy="6311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Cel: Klasyfikacja grzybów jako jadalnych lub trujących na podstawie cech fizycznych</a:t>
            </a:r>
            <a:endParaRPr lang="en-us" sz="160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0BU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jsAAHAWAACZVQAAYRgAABAgAAAmAAAACAAAAP//////////MAAAABQAAAAAAAAAAAD//wAAAQAAAP//AAABAA=="/>
              </a:ext>
            </a:extLst>
          </p:cNvSpPr>
          <p:nvPr/>
        </p:nvSpPr>
        <p:spPr>
          <a:xfrm>
            <a:off x="9627870" y="3647440"/>
            <a:ext cx="4286885" cy="315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Charakterystyka danych:</a:t>
            </a:r>
            <a:endParaRPr lang="en-us" sz="16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gB3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jsAAGwZAACZVQAADiAAABAAAAAmAAAACAAAAP//////////MAAAABQAAAAAAAAAAAD//wAAAQAAAP//AAABAA=="/>
              </a:ext>
            </a:extLst>
          </p:cNvSpPr>
          <p:nvPr/>
        </p:nvSpPr>
        <p:spPr>
          <a:xfrm>
            <a:off x="9627870" y="4132580"/>
            <a:ext cx="4286885" cy="1078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8124 obserwacje grzybów</a:t>
            </a:r>
            <a:endParaRPr lang="en-us" sz="1600" cap="none"/>
          </a:p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22 cechy kategoryczne</a:t>
            </a:r>
            <a:endParaRPr lang="en-us" sz="1600" cap="none"/>
          </a:p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Binarna klasyfikacja: jadalny/trujący</a:t>
            </a:r>
            <a:endParaRPr lang="en-us" sz="16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0BG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jsAABghAACZVQAACSMAABAgAAAmAAAACAAAAP//////////MAAAABQAAAAAAAAAAAD//wAAAQAAAP//AAABAA=="/>
              </a:ext>
            </a:extLst>
          </p:cNvSpPr>
          <p:nvPr/>
        </p:nvSpPr>
        <p:spPr>
          <a:xfrm>
            <a:off x="9627870" y="5379720"/>
            <a:ext cx="4286885" cy="3155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Wyzwania:</a:t>
            </a:r>
            <a:endParaRPr lang="en-us" sz="160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B6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jsAABQkAACZVQAAtioAABAAAAAmAAAACAAAAP//////////MAAAABQAAAAAAAAAAAD//wAAAQAAAP//AAABAA=="/>
              </a:ext>
            </a:extLst>
          </p:cNvSpPr>
          <p:nvPr/>
        </p:nvSpPr>
        <p:spPr>
          <a:xfrm>
            <a:off x="9627870" y="5864860"/>
            <a:ext cx="4286885" cy="10782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Kodowanie zmiennych kategorycznych</a:t>
            </a:r>
            <a:endParaRPr lang="en-us" sz="1600" cap="none"/>
          </a:p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Obsługa wielowartościowych atrybutów</a:t>
            </a:r>
            <a:endParaRPr lang="en-us" sz="1600" cap="none"/>
          </a:p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Wysokie ryzyko błędnej klasyfikacji</a:t>
            </a:r>
            <a:endParaRPr lang="en-us" sz="1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cA4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QAAKsGAACsSwAAfgoAABAgAAAmAAAACAAAAP//////////MAAAABQAAAAAAAAAAAD//wAAAQAAAP//AAABAA=="/>
              </a:ext>
            </a:extLst>
          </p:cNvSpPr>
          <p:nvPr/>
        </p:nvSpPr>
        <p:spPr>
          <a:xfrm>
            <a:off x="696595" y="1083945"/>
            <a:ext cx="11604625" cy="6216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Projekt AGH: klasyfikacja gatunków irysów</a:t>
            </a:r>
            <a:endParaRPr lang="en-us" sz="390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0BG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QAAC0NAACWEwAAFw8AABAgAAAmAAAACAAAAP//////////MAAAABQAAAAAAAAAAAD//wAAAQAAAP//AAABAA=="/>
              </a:ext>
            </a:extLst>
          </p:cNvSpPr>
          <p:nvPr/>
        </p:nvSpPr>
        <p:spPr>
          <a:xfrm>
            <a:off x="696595" y="2141855"/>
            <a:ext cx="2487295" cy="3111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Iris </a:t>
            </a:r>
            <a:r>
              <a:rPr lang="en-us" sz="19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Dataset</a:t>
            </a:r>
            <a:endParaRPr lang="en-us" sz="195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MB0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QAACoQAADYHgAArRUAABAAAAAmAAAACAAAAP//////////MAAAABQAAAAAAAAAAAD//wAAAQAAAP//AAABAA=="/>
              </a:ext>
            </a:extLst>
          </p:cNvSpPr>
          <p:nvPr/>
        </p:nvSpPr>
        <p:spPr>
          <a:xfrm>
            <a:off x="696595" y="2627630"/>
            <a:ext cx="4317365" cy="895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Cel: Identyfikacja gatunku irysa (</a:t>
            </a: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setosa, </a:t>
            </a: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versicolor, </a:t>
            </a: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virginica) na podstawie pomiarów morfologicznych</a:t>
            </a:r>
            <a:endParaRPr lang="en-us" sz="15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Ag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QAAKQWAADYHgAAexgAABAgAAAmAAAACAAAAP//////////MAAAABQAAAAAAAAAAAD//wAAAQAAAP//AAABAA=="/>
              </a:ext>
            </a:extLst>
          </p:cNvSpPr>
          <p:nvPr/>
        </p:nvSpPr>
        <p:spPr>
          <a:xfrm>
            <a:off x="696595" y="3680460"/>
            <a:ext cx="4317365" cy="299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Charakterystyka:</a:t>
            </a:r>
            <a:endParaRPr lang="en-us" sz="155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sBG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QAAHIZAADYHgAAth8AABAAAAAmAAAACAAAAP//////////MAAAABQAAAAAAAAAAAD//wAAAQAAAP//AAABAA=="/>
              </a:ext>
            </a:extLst>
          </p:cNvSpPr>
          <p:nvPr/>
        </p:nvSpPr>
        <p:spPr>
          <a:xfrm>
            <a:off x="696595" y="4136390"/>
            <a:ext cx="4317365" cy="1018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350"/>
              </a:lnSpc>
              <a:buSzTx/>
              <a:buChar char="•"/>
            </a:pP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150 próbek (po 50 każdego gatunku)</a:t>
            </a:r>
            <a:endParaRPr lang="en-us" sz="1550" cap="none"/>
          </a:p>
          <a:p>
            <a:pPr marL="342900" indent="-342900" algn="l">
              <a:lnSpc>
                <a:spcPts val="2350"/>
              </a:lnSpc>
              <a:buSzTx/>
              <a:buChar char="•"/>
            </a:pP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4 cechy ilościowe w cm</a:t>
            </a:r>
            <a:endParaRPr lang="en-us" sz="1550" cap="none"/>
          </a:p>
          <a:p>
            <a:pPr marL="342900" indent="-342900" algn="l">
              <a:lnSpc>
                <a:spcPts val="2350"/>
              </a:lnSpc>
              <a:buSzTx/>
              <a:buChar char="•"/>
            </a:pP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Klasyfikacja </a:t>
            </a: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wieloklasowa</a:t>
            </a:r>
            <a:endParaRPr lang="en-us" sz="1550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Med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QAAK0gAADYHgAAhCIAABAgAAAmAAAACAAAAP//////////MAAAABQAAAAAAAAAAAD//wAAAQAAAP//AAABAA=="/>
              </a:ext>
            </a:extLst>
          </p:cNvSpPr>
          <p:nvPr/>
        </p:nvSpPr>
        <p:spPr>
          <a:xfrm>
            <a:off x="696595" y="5311775"/>
            <a:ext cx="4317365" cy="2990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Wyniki:</a:t>
            </a:r>
            <a:endParaRPr lang="en-us" sz="1550" cap="none"/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ABP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QQAAHsjAADYHgAAlSsAABAAAAAmAAAACAAAAP//////////MAAAABQAAAAAAAAAAAD//wAAAQAAAP//AAABAA=="/>
              </a:ext>
            </a:extLst>
          </p:cNvSpPr>
          <p:nvPr/>
        </p:nvSpPr>
        <p:spPr>
          <a:xfrm>
            <a:off x="696595" y="5767705"/>
            <a:ext cx="4317365" cy="13169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350"/>
              </a:lnSpc>
              <a:buSzTx/>
              <a:buChar char="•"/>
            </a:pP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Gaussian </a:t>
            </a: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Naive </a:t>
            </a: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 osiąga ~96% dokładności</a:t>
            </a:r>
            <a:endParaRPr lang="en-us" sz="1550" cap="none"/>
          </a:p>
          <a:p>
            <a:pPr marL="342900" indent="-342900" algn="l">
              <a:lnSpc>
                <a:spcPts val="2350"/>
              </a:lnSpc>
              <a:buSzTx/>
              <a:buChar char="•"/>
            </a:pP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Najłatwiej rozpoznać </a:t>
            </a: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setosa</a:t>
            </a:r>
            <a:endParaRPr lang="en-us" sz="1550" cap="none"/>
          </a:p>
          <a:p>
            <a:pPr marL="342900" indent="-342900" algn="l">
              <a:lnSpc>
                <a:spcPts val="2350"/>
              </a:lnSpc>
              <a:buSzTx/>
              <a:buChar char="•"/>
            </a:pP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Versicolor i </a:t>
            </a:r>
            <a:r>
              <a:rPr lang="en-us" sz="15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virginica czasem mylone</a:t>
            </a:r>
            <a:endParaRPr lang="en-us" sz="1550" cap="none"/>
          </a:p>
        </p:txBody>
      </p:sp>
      <p:pic>
        <p:nvPicPr>
          <p:cNvPr id="9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5+/k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EhAABUDQAAw1UAALsq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5507355" y="2166620"/>
            <a:ext cx="8434070" cy="477964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EeA/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NMFAADEJwAALwoAABAgAAAmAAAACAAAAP//////////MAAAABQAAAAAAAAAAAD//wAAAQAAAP//AAABAA=="/>
              </a:ext>
            </a:extLst>
          </p:cNvSpPr>
          <p:nvPr/>
        </p:nvSpPr>
        <p:spPr>
          <a:xfrm>
            <a:off x="793750" y="946785"/>
            <a:ext cx="567055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Ewaluacja modeli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8A7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KwNAABTFgAA2g8AABAgAAAmAAAACAAAAP//////////MAAAABQAAAAAAAAAAAD//wAAAQAAAP//AAABAA=="/>
              </a:ext>
            </a:extLst>
          </p:cNvSpPr>
          <p:nvPr/>
        </p:nvSpPr>
        <p:spPr>
          <a:xfrm>
            <a:off x="793750" y="222250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Kluczowe metryki</a:t>
            </a:r>
            <a:endParaRPr lang="en-us" sz="220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sCt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D8RAADAHgAA3x0AABAAAAAmAAAACAAAAP//////////MAAAABQAAAAAAAAAAAD//wAAAQAAAP//AAABAA=="/>
              </a:ext>
            </a:extLst>
          </p:cNvSpPr>
          <p:nvPr/>
        </p:nvSpPr>
        <p:spPr>
          <a:xfrm>
            <a:off x="793750" y="2803525"/>
            <a:ext cx="4204970" cy="2052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Accuracy - ogólna dokładność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Precision - precyzja pozytywnych predykcji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Recall - czułość, pełność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F1-score - średnia harmoniczna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UBp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CEfAADAHgAAXCEAABAgAAAmAAAACAAAAP//////////MAAAABQAAAAAAAAAAAD//wAAAQAAAP//AAABAA=="/>
              </a:ext>
            </a:extLst>
          </p:cNvSpPr>
          <p:nvPr/>
        </p:nvSpPr>
        <p:spPr>
          <a:xfrm>
            <a:off x="793750" y="5060315"/>
            <a:ext cx="420497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Walidacja krzyżowa:</a:t>
            </a:r>
            <a:endParaRPr lang="en-us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Ue3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4iAADAHgAAjCsAABAAAAAmAAAACAAAAP//////////MAAAABQAAAAAAAAAAAD//wAAAQAAAP//AAABAA=="/>
              </a:ext>
            </a:extLst>
          </p:cNvSpPr>
          <p:nvPr/>
        </p:nvSpPr>
        <p:spPr>
          <a:xfrm>
            <a:off x="793750" y="5627370"/>
            <a:ext cx="420497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Dzielimy dane na k części (np. k=5), trenujemy na k-1 częściach i testujemy na pozostałej. Powtarzamy k razy i uśredniamy wyniki.</a:t>
            </a:r>
            <a:endParaRPr lang="en-us" cap="none"/>
          </a:p>
        </p:txBody>
      </p:sp>
      <p:sp>
        <p:nvSpPr>
          <p:cNvPr id="7" name="Shape 5"/>
          <p:cNvSpPr>
            <a:extLst>
              <a:ext uri="smNativeData">
                <pr:smNativeData xmlns:pr="smNativeData" xmlns="smNativeData" val="SMDATA_16_1CaSaRMAAAAlAAAAZQAAAA0AAAAAkAAAAEgAAACQAAAASAAAAAAAAAAAAAAAAAAAAAEAAABQAAAAqAAYz6Chrz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YBG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MyEAAEcMAAArVgAAzSwAABAAAAAmAAAACAAAAP//////////MAAAABQAAAAAAAAAAAD//wAAAQAAAP//AAABAA=="/>
              </a:ext>
            </a:extLst>
          </p:cNvSpPr>
          <p:nvPr/>
        </p:nvSpPr>
        <p:spPr>
          <a:xfrm>
            <a:off x="5396865" y="1995805"/>
            <a:ext cx="8610600" cy="5287010"/>
          </a:xfrm>
          <a:prstGeom prst="roundRect">
            <a:avLst>
              <a:gd name="adj" fmla="val 3089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8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0Av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CIAAKwNAAAJNAAA2g8AABAgAAAmAAAACAAAAP//////////MAAAABQAAAAAAAAAAAD//wAAAQAAAP//AAABAA=="/>
              </a:ext>
            </a:extLst>
          </p:cNvSpPr>
          <p:nvPr/>
        </p:nvSpPr>
        <p:spPr>
          <a:xfrm>
            <a:off x="5623560" y="222250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000000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Macierz pomyłek</a:t>
            </a:r>
            <a:endParaRPr lang="en-us" sz="2200" cap="none"/>
          </a:p>
        </p:txBody>
      </p:sp>
      <p:sp>
        <p:nvSpPr>
          <p:cNvPr id="9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EQ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CIAAD8RAADGVAAAexMAABAgAAAmAAAACAAAAP//////////MAAAABQAAAAAAAAAAAD//wAAAQAAAP//AAABAA=="/>
              </a:ext>
            </a:extLst>
          </p:cNvSpPr>
          <p:nvPr/>
        </p:nvSpPr>
        <p:spPr>
          <a:xfrm>
            <a:off x="5623560" y="2803525"/>
            <a:ext cx="815721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Podstawowe narzędzie do analizy błędów klasyfikacji:</a:t>
            </a:r>
            <a:endParaRPr lang="en-us" cap="none"/>
          </a:p>
        </p:txBody>
      </p:sp>
      <p:sp>
        <p:nvSpPr>
          <p:cNvPr id="10" name="Shape 8"/>
          <p:cNvSpPr>
            <a:extLst>
              <a:ext uri="smNativeData">
                <pr:smNativeData xmlns:pr="smNativeData" xmlns="smNativeData" val="SMDATA_16_1CaSaRMAAAAlAAAAZQAAAA0AAAAAkAAAAEgAAACQAAAASAAAAAAAAAAAAAAAAAAAAAEAAABQAAAAkX77OnDOuD8AAAAAAADwv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kDxAMeAAAAaAAAAAAAAAAAAAAAAAAAAAAAAAAAAAAAECcAABAnAAAAAAAAAAAAAAAAAAAAAAAAAAAAAAAAAABc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CIAAA0VAADGVAAAJSEAABAAAAAmAAAACAAAAP//////////MAAAABQAAAAAAAAAAAD//wAAAQAAAP//AAABAA=="/>
              </a:ext>
            </a:extLst>
          </p:cNvSpPr>
          <p:nvPr/>
        </p:nvSpPr>
        <p:spPr>
          <a:xfrm>
            <a:off x="5623560" y="3422015"/>
            <a:ext cx="8157210" cy="1965960"/>
          </a:xfrm>
          <a:prstGeom prst="roundRect">
            <a:avLst>
              <a:gd name="adj" fmla="val 4845"/>
            </a:avLst>
          </a:prstGeom>
          <a:noFill/>
          <a:ln w="7620" cap="flat" cmpd="sng" algn="ctr">
            <a:solidFill>
              <a:srgbClr val="000000">
                <a:alpha val="8000"/>
              </a:srgbClr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Shape 9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////AP///whh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oBd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pCIAABkVAAC5VAAAGRkAABAAAAAmAAAACAAAAP//////////MAAAABQAAAAAAAAAAAD//wAAAQAAAP//AAABAA=="/>
              </a:ext>
            </a:extLst>
          </p:cNvSpPr>
          <p:nvPr/>
        </p:nvSpPr>
        <p:spPr>
          <a:xfrm>
            <a:off x="5631180" y="3429635"/>
            <a:ext cx="8141335" cy="650240"/>
          </a:xfrm>
          <a:prstGeom prst="rect">
            <a:avLst/>
          </a:prstGeom>
          <a:solidFill>
            <a:srgbClr val="FFFFFF">
              <a:alpha val="3000"/>
            </a:srgbClr>
          </a:solidFill>
          <a:ln>
            <a:noFill/>
          </a:ln>
          <a:effectLst/>
        </p:spPr>
      </p:sp>
      <p:sp>
        <p:nvSpPr>
          <p:cNvPr id="12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Me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iQAAPsVAADrMQAANhgAABAgAAAmAAAACAAAAP//////////MAAAABQAAAAAAAAAAAD//wAAAQAAAP//AAABAA=="/>
              </a:ext>
            </a:extLst>
          </p:cNvSpPr>
          <p:nvPr/>
        </p:nvSpPr>
        <p:spPr>
          <a:xfrm>
            <a:off x="5858510" y="3573145"/>
            <a:ext cx="2256155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endParaRPr lang="en-us" cap="none"/>
          </a:p>
        </p:txBody>
      </p:sp>
      <p:sp>
        <p:nvSpPr>
          <p:cNvPr id="13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EDHS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TQAAPsVAACcQgAANhgAABAgAAAmAAAACAAAAP//////////MAAAABQAAAAAAAAAAAD//wAAAQAAAP//AAABAA=="/>
              </a:ext>
            </a:extLst>
          </p:cNvSpPr>
          <p:nvPr/>
        </p:nvSpPr>
        <p:spPr>
          <a:xfrm>
            <a:off x="8575675" y="3573145"/>
            <a:ext cx="2252345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Pred: </a:t>
            </a: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Pos</a:t>
            </a:r>
            <a:endParaRPr lang="en-us" cap="none"/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kA9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0UAAPsVAABTUwAANhgAABAgAAAmAAAACAAAAP//////////MAAAABQAAAAAAAAAAAD//wAAAQAAAP//AAABAA=="/>
              </a:ext>
            </a:extLst>
          </p:cNvSpPr>
          <p:nvPr/>
        </p:nvSpPr>
        <p:spPr>
          <a:xfrm>
            <a:off x="11289665" y="3573145"/>
            <a:ext cx="225552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Pred: </a:t>
            </a: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Neg</a:t>
            </a:r>
            <a:endParaRPr lang="en-us" cap="none"/>
          </a:p>
        </p:txBody>
      </p:sp>
      <p:sp>
        <p:nvSpPr>
          <p:cNvPr id="15" name="Shape 13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AAAAAP///whh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UDtQ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AP///wEAAAAAAAAAAAAAAAAAAAAAAAAAAAAAAAAAAAAAAAAAAAAAAAB/f38A5+bmA8zMzADAwP8Af39/AAAAAAAAAAAAAAAAAAAAAAAAAAAAIQAAABgAAAAUAAAApCIAABkZAAC5VAAAGR0AABAAAAAmAAAACAAAAP//////////MAAAABQAAAAAAAAAAAD//wAAAQAAAP//AAABAA=="/>
              </a:ext>
            </a:extLst>
          </p:cNvSpPr>
          <p:nvPr/>
        </p:nvSpPr>
        <p:spPr>
          <a:xfrm>
            <a:off x="5631180" y="4079875"/>
            <a:ext cx="8141335" cy="650240"/>
          </a:xfrm>
          <a:prstGeom prst="rect">
            <a:avLst/>
          </a:prstGeom>
          <a:solidFill>
            <a:srgbClr val="000000">
              <a:alpha val="3000"/>
            </a:srgbClr>
          </a:solidFill>
          <a:ln>
            <a:noFill/>
          </a:ln>
          <a:effectLst/>
        </p:spPr>
      </p:sp>
      <p:sp>
        <p:nvSpPr>
          <p:cNvPr id="16" name="Text 1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MEWQ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iQAAPsZAADrMQAANxwAABAgAAAmAAAACAAAAP//////////MAAAABQAAAAAAAAAAAD//wAAAQAAAP//AAABAA=="/>
              </a:ext>
            </a:extLst>
          </p:cNvSpPr>
          <p:nvPr/>
        </p:nvSpPr>
        <p:spPr>
          <a:xfrm>
            <a:off x="5858510" y="4223385"/>
            <a:ext cx="2256155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True: </a:t>
            </a: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Pos</a:t>
            </a:r>
            <a:endParaRPr lang="en-us" cap="none"/>
          </a:p>
        </p:txBody>
      </p:sp>
      <p:sp>
        <p:nvSpPr>
          <p:cNvPr id="17" name="Text 1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AEQ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TQAAPsZAACcQgAANxwAABAgAAAmAAAACAAAAP//////////MAAAABQAAAAAAAAAAAD//wAAAQAAAP//AAABAA=="/>
              </a:ext>
            </a:extLst>
          </p:cNvSpPr>
          <p:nvPr/>
        </p:nvSpPr>
        <p:spPr>
          <a:xfrm>
            <a:off x="8575675" y="4223385"/>
            <a:ext cx="2252345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True </a:t>
            </a: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Positive</a:t>
            </a:r>
            <a:endParaRPr lang="en-us" cap="none"/>
          </a:p>
        </p:txBody>
      </p:sp>
      <p:sp>
        <p:nvSpPr>
          <p:cNvPr id="18" name="Text 1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4EI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0UAAPsZAABTUwAANxwAABAgAAAmAAAACAAAAP//////////MAAAABQAAAAAAAAAAAD//wAAAQAAAP//AAABAA=="/>
              </a:ext>
            </a:extLst>
          </p:cNvSpPr>
          <p:nvPr/>
        </p:nvSpPr>
        <p:spPr>
          <a:xfrm>
            <a:off x="11289665" y="4223385"/>
            <a:ext cx="225552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False </a:t>
            </a: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Negative</a:t>
            </a:r>
            <a:endParaRPr lang="en-us" cap="none"/>
          </a:p>
        </p:txBody>
      </p:sp>
      <p:sp>
        <p:nvSpPr>
          <p:cNvPr id="19" name="Shape 17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////AP///whh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MEF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P///wEAAAAAAAAAAAAAAAAAAAAAAAAAAAAAAAAAAAAAAAAAAAAAAAB/f38A5+bmA8zMzADAwP8Af39/AAAAAAAAAAAAAAAAAAAAAAAAAAAAIQAAABgAAAAUAAAApCIAABkdAAC5VAAAGSEAABAAAAAmAAAACAAAAP//////////MAAAABQAAAAAAAAAAAD//wAAAQAAAP//AAABAA=="/>
              </a:ext>
            </a:extLst>
          </p:cNvSpPr>
          <p:nvPr/>
        </p:nvSpPr>
        <p:spPr>
          <a:xfrm>
            <a:off x="5631180" y="4730115"/>
            <a:ext cx="8141335" cy="650240"/>
          </a:xfrm>
          <a:prstGeom prst="rect">
            <a:avLst/>
          </a:prstGeom>
          <a:solidFill>
            <a:srgbClr val="FFFFFF">
              <a:alpha val="3000"/>
            </a:srgbClr>
          </a:solidFill>
          <a:ln>
            <a:noFill/>
          </a:ln>
          <a:effectLst/>
        </p:spPr>
      </p:sp>
      <p:sp>
        <p:nvSpPr>
          <p:cNvPr id="20" name="Text 1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QET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iQAAPsdAADrMQAANyAAABAgAAAmAAAACAAAAP//////////MAAAABQAAAAAAAAAAAD//wAAAQAAAP//AAABAA=="/>
              </a:ext>
            </a:extLst>
          </p:cNvSpPr>
          <p:nvPr/>
        </p:nvSpPr>
        <p:spPr>
          <a:xfrm>
            <a:off x="5858510" y="4873625"/>
            <a:ext cx="2256155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True: </a:t>
            </a:r>
            <a:r>
              <a:rPr lang="en-us" b="1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Neg</a:t>
            </a:r>
            <a:endParaRPr lang="en-us" cap="none"/>
          </a:p>
        </p:txBody>
      </p:sp>
      <p:sp>
        <p:nvSpPr>
          <p:cNvPr id="21" name="Text 1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TQAAPsdAACcQgAANyAAABAgAAAmAAAACAAAAP//////////MAAAABQAAAAAAAAAAAD//wAAAQAAAP//AAABAA=="/>
              </a:ext>
            </a:extLst>
          </p:cNvSpPr>
          <p:nvPr/>
        </p:nvSpPr>
        <p:spPr>
          <a:xfrm>
            <a:off x="8575675" y="4873625"/>
            <a:ext cx="2252345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False </a:t>
            </a: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Positive</a:t>
            </a:r>
            <a:endParaRPr lang="en-us" cap="none"/>
          </a:p>
        </p:txBody>
      </p:sp>
      <p:sp>
        <p:nvSpPr>
          <p:cNvPr id="22" name="Text 2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4Bz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0UAAPsdAABTUwAANyAAABAgAAAmAAAACAAAAP//////////MAAAABQAAAAAAAAAAAD//wAAAQAAAP//AAABAA=="/>
              </a:ext>
            </a:extLst>
          </p:cNvSpPr>
          <p:nvPr/>
        </p:nvSpPr>
        <p:spPr>
          <a:xfrm>
            <a:off x="11289665" y="4873625"/>
            <a:ext cx="225552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True </a:t>
            </a: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Negative</a:t>
            </a:r>
            <a:endParaRPr lang="en-us" cap="none"/>
          </a:p>
        </p:txBody>
      </p:sp>
      <p:sp>
        <p:nvSpPr>
          <p:cNvPr id="23" name="Text 2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4EF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CIAALciAADGVAAALicAABAAAAAmAAAACAAAAP//////////MAAAABQAAAAAAAAAAAD//wAAAQAAAP//AAABAA=="/>
              </a:ext>
            </a:extLst>
          </p:cNvSpPr>
          <p:nvPr/>
        </p:nvSpPr>
        <p:spPr>
          <a:xfrm>
            <a:off x="5623560" y="5643245"/>
            <a:ext cx="815721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Pozwala zidentyfikować typy błędów i dostosować model do specyficznych wymagań aplikacji.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BgUD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HER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EDL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McAAAFUwAA7yAAABAgAAAmAAAACAAAAP//////////MAAAABQAAAAAAAAAAAD//wAAAQAAAP//AAABAA=="/>
              </a:ext>
            </a:extLst>
          </p:cNvSpPr>
          <p:nvPr/>
        </p:nvSpPr>
        <p:spPr>
          <a:xfrm>
            <a:off x="793750" y="4645025"/>
            <a:ext cx="1270190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Porównanie skuteczności klasyfikatorów</a:t>
            </a:r>
            <a:endParaRPr lang="en-us" sz="4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QnN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AcjAAAeVQAAficAABAAAAAmAAAACAAAAP//////////MAAAABQAAAAAAAAAAAD//wAAAQAAAP//AAABAA=="/>
              </a:ext>
            </a:extLst>
          </p:cNvSpPr>
          <p:nvPr/>
        </p:nvSpPr>
        <p:spPr>
          <a:xfrm>
            <a:off x="793750" y="5694045"/>
            <a:ext cx="130429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Wykres przedstawia porównanie dokładności różnych algorytmów klasyfikacji na tym samym zbiorze danych.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Naive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 często osiąga konkurencyjne wyniki przy znacznie niższym koszcie obliczeniowym.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QAAAA0AAAAAkAAAAEgAAACQAAAASAAAAAAAAAAAAAAAAAAAAAEAAABQAAAA2xZlNsgk1z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0DI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uQQAANsDAAB1DAAAXAYAABAAAAAmAAAACAAAAP//////////MAAAABQAAAAAAAAAAAD//wAAAQAAAP//AAABAA=="/>
              </a:ext>
            </a:extLst>
          </p:cNvSpPr>
          <p:nvPr/>
        </p:nvSpPr>
        <p:spPr>
          <a:xfrm>
            <a:off x="767715" y="626745"/>
            <a:ext cx="1257300" cy="407035"/>
          </a:xfrm>
          <a:prstGeom prst="roundRect">
            <a:avLst>
              <a:gd name="adj" fmla="val 18081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P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gFAACRBAAAnAYAAKYF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9160" y="742315"/>
            <a:ext cx="175260" cy="1758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8DF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gcAAEIEAAClCwAA9QUAABAgAAAmAAAACAAAAP//////////MAAAABQAAAAAAAAAAAD//wAAAQAAAP//AAABAA=="/>
              </a:ext>
            </a:extLst>
          </p:cNvSpPr>
          <p:nvPr/>
        </p:nvSpPr>
        <p:spPr>
          <a:xfrm>
            <a:off x="1162050" y="692150"/>
            <a:ext cx="730885" cy="2762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ANALIZA</a:t>
            </a:r>
            <a:endParaRPr lang="en-us" sz="135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soL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QQAAOIGAABHVQAAUA8AABAAAAAmAAAACAAAAP//////////MAAAABQAAAAAAAAAAAD//wAAAQAAAP//AAABAA=="/>
              </a:ext>
            </a:extLst>
          </p:cNvSpPr>
          <p:nvPr/>
        </p:nvSpPr>
        <p:spPr>
          <a:xfrm>
            <a:off x="767715" y="1118870"/>
            <a:ext cx="13094970" cy="1370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Część 6: Zalety i ograniczenia Naiwnego </a:t>
            </a:r>
            <a:r>
              <a:rPr lang="en-us" sz="43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</a:t>
            </a:r>
            <a:endParaRPr lang="en-us" sz="430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6_1CaSaRMAAAAlAAAAZQAAAA0AAAAAkAAAAEgAAACQAAAASAAAAAAAAAAAAAAAAAAAAAEAAABQAAAAsAPnjCgtGEAAAAAAAADwvwAAAAAAAOA/AAAAAAAA4D8AAAAAAADgPwAAAAAAAOA/AAAAAAAA4D8AAAAAAADgPwAAAAAAAOA/AAAAAAAA4D8CAAAAjAAAAAEAAAAAAAAAG02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BG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02XAP///wEAAAAAAAAAAAAAAAAAAAAAAAAAAAAAAAAAAAAAAAAAAAAAAAB/f38A5+bmA8zMzADAwP8Af39/AAAAAAAAAAAAAAAAAAAAAAAAAAAAIQAAABgAAAAUAAAA6CwAAEURAAAYLQAAxS4AABAAAAAmAAAACAAAAP//////////MAAAABQAAAAAAAAAAAD//wAAAQAAAP//AAABAA=="/>
              </a:ext>
            </a:extLst>
          </p:cNvSpPr>
          <p:nvPr/>
        </p:nvSpPr>
        <p:spPr>
          <a:xfrm>
            <a:off x="7299960" y="2807335"/>
            <a:ext cx="30480" cy="4795520"/>
          </a:xfrm>
          <a:prstGeom prst="roundRect">
            <a:avLst>
              <a:gd name="adj" fmla="val 302205"/>
            </a:avLst>
          </a:prstGeom>
          <a:solidFill>
            <a:srgbClr val="1B4D97"/>
          </a:solidFill>
          <a:ln>
            <a:noFill/>
          </a:ln>
          <a:effectLst/>
        </p:spPr>
      </p:sp>
      <p:sp>
        <p:nvSpPr>
          <p:cNvPr id="7" name="Shape 4"/>
          <p:cNvSpPr>
            <a:extLst>
              <a:ext uri="smNativeData">
                <pr:smNativeData xmlns:pr="smNativeData" xmlns="smNativeData" val="SMDATA_16_1CaSaRMAAAAlAAAAZQAAAA0AAAAAkAAAAEgAAACQAAAASAAAAAAAAAAAAAAAAAAAAAEAAABQAAAA7FG4HoXrwT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QuP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iQQAAEURAADQLAAAXhkAABAAAAAmAAAACAAAAP//////////MAAAABQAAAAAAAAAAAD//wAAAQAAAP//AAABAA=="/>
              </a:ext>
            </a:extLst>
          </p:cNvSpPr>
          <p:nvPr/>
        </p:nvSpPr>
        <p:spPr>
          <a:xfrm>
            <a:off x="737235" y="2807335"/>
            <a:ext cx="6547485" cy="1316355"/>
          </a:xfrm>
          <a:prstGeom prst="roundRect">
            <a:avLst>
              <a:gd name="adj" fmla="val 7000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kDE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RoAAKsSAAB3KwAAxhQAABAgAAAmAAAACAAAAP//////////MAAAABQAAAAAAAAAAAD//wAAAQAAAP//AAABAA=="/>
              </a:ext>
            </a:extLst>
          </p:cNvSpPr>
          <p:nvPr/>
        </p:nvSpPr>
        <p:spPr>
          <a:xfrm>
            <a:off x="4323715" y="3034665"/>
            <a:ext cx="2741930" cy="342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Mocne strony</a:t>
            </a:r>
            <a:endParaRPr lang="en-us" sz="215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5UZ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7gUAAI8VAAB3KwAArhcAABAgAAAmAAAACAAAAP//////////MAAAABQAAAAAAAAAAAD//wAAAQAAAP//AAABAA=="/>
              </a:ext>
            </a:extLst>
          </p:cNvSpPr>
          <p:nvPr/>
        </p:nvSpPr>
        <p:spPr>
          <a:xfrm>
            <a:off x="963930" y="3504565"/>
            <a:ext cx="6101715" cy="344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Szybkość, prostota i efektywność</a:t>
            </a:r>
            <a:endParaRPr lang="en-us" sz="1700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MC0AAPkbAAB3VQAAESQAABAAAAAmAAAACAAAAP//////////MAAAABQAAAAAAAAAAAD//wAAAQAAAP//AAABAA=="/>
              </a:ext>
            </a:extLst>
          </p:cNvSpPr>
          <p:nvPr/>
        </p:nvSpPr>
        <p:spPr>
          <a:xfrm>
            <a:off x="7345680" y="4547235"/>
            <a:ext cx="6547485" cy="1315720"/>
          </a:xfrm>
          <a:prstGeom prst="rect">
            <a:avLst/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wuP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4AAF8dAABnPwAAeh8AABAgAAAmAAAACAAAAP//////////MAAAABQAAAAAAAAAAAD//wAAAQAAAP//AAABAA=="/>
              </a:ext>
            </a:extLst>
          </p:cNvSpPr>
          <p:nvPr/>
        </p:nvSpPr>
        <p:spPr>
          <a:xfrm>
            <a:off x="7564755" y="4774565"/>
            <a:ext cx="2741930" cy="342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Słabe strony</a:t>
            </a:r>
            <a:endParaRPr lang="en-us" sz="215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C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4AAEIgAAASVAAAYiIAABAgAAAmAAAACAAAAP//////////MAAAABQAAAAAAAAAAAD//wAAAQAAAP//AAABAA=="/>
              </a:ext>
            </a:extLst>
          </p:cNvSpPr>
          <p:nvPr/>
        </p:nvSpPr>
        <p:spPr>
          <a:xfrm>
            <a:off x="7564755" y="5243830"/>
            <a:ext cx="6101715" cy="345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Założenia i ograniczenia algorytmu</a:t>
            </a:r>
            <a:endParaRPr lang="en-us" sz="1700" cap="none"/>
          </a:p>
        </p:txBody>
      </p:sp>
      <p:sp>
        <p:nvSpPr>
          <p:cNvPr id="13" name="Shape 10"/>
          <p:cNvSpPr>
            <a:extLst>
              <a:ext uri="smNativeData">
                <pr:smNativeData xmlns:pr="smNativeData" xmlns="smNativeData" val="SMDATA_16_1CaSaRMAAAAlAAAAZQAAAA0AAAAAkAAAAEgAAACQAAAASAAAAAAAAAAAAAAAAAAAAAEAAABQAAAA7FG4HoXrwT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YsO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iQQAAK0mAADQLAAAxS4AABAAAAAmAAAACAAAAP//////////MAAAABQAAAAAAAAAAAD//wAAAQAAAP//AAABAA=="/>
              </a:ext>
            </a:extLst>
          </p:cNvSpPr>
          <p:nvPr/>
        </p:nvSpPr>
        <p:spPr>
          <a:xfrm>
            <a:off x="737235" y="6287135"/>
            <a:ext cx="6547485" cy="1315720"/>
          </a:xfrm>
          <a:prstGeom prst="roundRect">
            <a:avLst>
              <a:gd name="adj" fmla="val 7000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4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/AP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mRoAABMoAAB3KwAALioAABAgAAAmAAAACAAAAP//////////MAAAABQAAAAAAAAAAAD//wAAAQAAAP//AAABAA=="/>
              </a:ext>
            </a:extLst>
          </p:cNvSpPr>
          <p:nvPr/>
        </p:nvSpPr>
        <p:spPr>
          <a:xfrm>
            <a:off x="4323715" y="6514465"/>
            <a:ext cx="2741930" cy="3422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650"/>
              </a:lnSpc>
              <a:buNone/>
            </a:pPr>
            <a:r>
              <a:rPr lang="en-us" sz="21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Rozwiązania</a:t>
            </a:r>
            <a:endParaRPr lang="en-us" sz="215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7gUAAPYqAAB3KwAAFi0AABAgAAAmAAAACAAAAP//////////MAAAABQAAAAAAAAAAAD//wAAAQAAAP//AAABAA=="/>
              </a:ext>
            </a:extLst>
          </p:cNvSpPr>
          <p:nvPr/>
        </p:nvSpPr>
        <p:spPr>
          <a:xfrm>
            <a:off x="963930" y="6983730"/>
            <a:ext cx="6101715" cy="345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700"/>
              </a:lnSpc>
              <a:buNone/>
            </a:pPr>
            <a:r>
              <a:rPr lang="en-us" sz="17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Techniki poprawy wydajności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AQAADEEAACCMQAASAgAABAgAAAmAAAACAAAAP//////////MAAAABQAAAAAAAAAAAD//wAAAQAAAP//AAABAA=="/>
              </a:ext>
            </a:extLst>
          </p:cNvSpPr>
          <p:nvPr/>
        </p:nvSpPr>
        <p:spPr>
          <a:xfrm>
            <a:off x="744220" y="681355"/>
            <a:ext cx="7303770" cy="664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41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Zalety Naiwnego </a:t>
            </a:r>
            <a:r>
              <a:rPr lang="en-us" sz="41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</a:t>
            </a:r>
            <a:endParaRPr lang="en-us" sz="41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QAAAA0AAAAAkAAAAEgAAACQAAAASAAAAAAAAAAAAAAAAAAAAAEAAABQAAAAsmMjEK/rtz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BtNlwB/f38A5+bmA8zMzADAwP8Af39/AAAAAAAAAAAAAAAAAAAAAAAAAAAAIQAAABgAAAAUAAAAlAQAALsKAABjLAAAfhYAABAAAAAmAAAACAAAAP//////////MAAAABQAAAAAAAAAAAD//wAAAQAAAP//AAABAA=="/>
              </a:ext>
            </a:extLst>
          </p:cNvSpPr>
          <p:nvPr/>
        </p:nvSpPr>
        <p:spPr>
          <a:xfrm>
            <a:off x="744220" y="1744345"/>
            <a:ext cx="6471285" cy="1911985"/>
          </a:xfrm>
          <a:prstGeom prst="roundRect">
            <a:avLst>
              <a:gd name="adj" fmla="val 4672"/>
            </a:avLst>
          </a:prstGeom>
          <a:solidFill>
            <a:srgbClr val="16125E"/>
          </a:solidFill>
          <a:ln w="2286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/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wYAAC4MAAAgGwAAOQ4AABAgAAAmAAAACAAAAP//////////MAAAABQAAAAAAAAAAAD//wAAAQAAAP//AAABAA=="/>
              </a:ext>
            </a:extLst>
          </p:cNvSpPr>
          <p:nvPr/>
        </p:nvSpPr>
        <p:spPr>
          <a:xfrm>
            <a:off x="979805" y="1979930"/>
            <a:ext cx="3429635" cy="332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Prostota implementacji</a:t>
            </a:r>
            <a:endParaRPr lang="en-us" sz="205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wYAAPYOAADwKgAACxUAABAAAAAmAAAACAAAAP//////////MAAAABQAAAAAAAAAAAD//wAAAQAAAP//AAABAA=="/>
              </a:ext>
            </a:extLst>
          </p:cNvSpPr>
          <p:nvPr/>
        </p:nvSpPr>
        <p:spPr>
          <a:xfrm>
            <a:off x="979805" y="2432050"/>
            <a:ext cx="6000115" cy="988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Algorytm jest intuicyjny matematycznie i łatwy do zaimplementowania. Wymaga minimalnego dostrajania parametrów.</a:t>
            </a:r>
            <a:endParaRPr lang="en-us" sz="1650" cap="none"/>
          </a:p>
        </p:txBody>
      </p:sp>
      <p:sp>
        <p:nvSpPr>
          <p:cNvPr id="6" name="Shape 4"/>
          <p:cNvSpPr>
            <a:extLst>
              <a:ext uri="smNativeData">
                <pr:smNativeData xmlns:pr="smNativeData" xmlns="smNativeData" val="SMDATA_16_1CaSaRMAAAAlAAAAZQAAAA0AAAAAkAAAAEgAAACQAAAASAAAAAAAAAAAAAAAAAAAAAEAAABQAAAAsmMjEK/rtz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BtNlwB/f38A5+bmA8zMzADAwP8Af39/AAAAAAAAAAAAAAAAAAAAAAAAAAAAIQAAABgAAAAUAAAAnS0AALsKAABsVQAAfhYAABAAAAAmAAAACAAAAP//////////MAAAABQAAAAAAAAAAAD//wAAAQAAAP//AAABAA=="/>
              </a:ext>
            </a:extLst>
          </p:cNvSpPr>
          <p:nvPr/>
        </p:nvSpPr>
        <p:spPr>
          <a:xfrm>
            <a:off x="7414895" y="1744345"/>
            <a:ext cx="6471285" cy="1911985"/>
          </a:xfrm>
          <a:prstGeom prst="roundRect">
            <a:avLst>
              <a:gd name="adj" fmla="val 4672"/>
            </a:avLst>
          </a:prstGeom>
          <a:solidFill>
            <a:srgbClr val="16125E"/>
          </a:solidFill>
          <a:ln w="2286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C8AAC4MAABYQAAAOQ4AABAgAAAmAAAACAAAAP//////////MAAAABQAAAAAAAAAAAD//wAAAQAAAP//AAABAA=="/>
              </a:ext>
            </a:extLst>
          </p:cNvSpPr>
          <p:nvPr/>
        </p:nvSpPr>
        <p:spPr>
          <a:xfrm>
            <a:off x="7650480" y="1979930"/>
            <a:ext cx="2809240" cy="332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Szybkość działania</a:t>
            </a:r>
            <a:endParaRPr lang="en-us" sz="2050" cap="none"/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C8AAPYOAAD5UwAACxUAABAAAAAmAAAACAAAAP//////////MAAAABQAAAAAAAAAAAD//wAAAQAAAP//AAABAA=="/>
              </a:ext>
            </a:extLst>
          </p:cNvSpPr>
          <p:nvPr/>
        </p:nvSpPr>
        <p:spPr>
          <a:xfrm>
            <a:off x="7650480" y="2432050"/>
            <a:ext cx="6000115" cy="988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Bardzo niski koszt obliczeniowy zarówno przy treningu jak i predykcji. Idealny dla dużych zbiorów danych i aplikacji real-time.</a:t>
            </a:r>
            <a:endParaRPr lang="en-us" sz="1650" cap="none"/>
          </a:p>
        </p:txBody>
      </p:sp>
      <p:sp>
        <p:nvSpPr>
          <p:cNvPr id="9" name="Shape 7"/>
          <p:cNvSpPr>
            <a:extLst>
              <a:ext uri="smNativeData">
                <pr:smNativeData xmlns:pr="smNativeData" xmlns="smNativeData" val="SMDATA_16_1CaSaRMAAAAlAAAAZQAAAA0AAAAAkAAAAEgAAACQAAAASAAAAAAAAAAAAAAAAAAAAAEAAABQAAAAsmMjEK/rtz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/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BtNlwB/f38A5+bmA8zMzADAwP8Af39/AAAAAAAAAAAAAAAAAAAAAAAAAAAAIQAAABgAAAAUAAAAlAQAALcXAABjLAAAeiMAABAAAAAmAAAACAAAAP//////////MAAAABQAAAAAAAAAAAD//wAAAQAAAP//AAABAA=="/>
              </a:ext>
            </a:extLst>
          </p:cNvSpPr>
          <p:nvPr/>
        </p:nvSpPr>
        <p:spPr>
          <a:xfrm>
            <a:off x="744220" y="3855085"/>
            <a:ext cx="6471285" cy="1911985"/>
          </a:xfrm>
          <a:prstGeom prst="roundRect">
            <a:avLst>
              <a:gd name="adj" fmla="val 4672"/>
            </a:avLst>
          </a:prstGeom>
          <a:solidFill>
            <a:srgbClr val="16125E"/>
          </a:solidFill>
          <a:ln w="2286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/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wYAACoZAABOHAAANhsAABAgAAAmAAAACAAAAP//////////MAAAABQAAAAAAAAAAAD//wAAAQAAAP//AAABAA=="/>
              </a:ext>
            </a:extLst>
          </p:cNvSpPr>
          <p:nvPr/>
        </p:nvSpPr>
        <p:spPr>
          <a:xfrm>
            <a:off x="979805" y="4090670"/>
            <a:ext cx="3621405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Odporność na </a:t>
            </a:r>
            <a:r>
              <a:rPr lang="en-us" sz="20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overfitting</a:t>
            </a:r>
            <a:endParaRPr lang="en-us" sz="2050" cap="none"/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wYAAPIbAADwKgAAACAAABAAAAAmAAAACAAAAP//////////MAAAABQAAAAAAAAAAAD//wAAAQAAAP//AAABAA=="/>
              </a:ext>
            </a:extLst>
          </p:cNvSpPr>
          <p:nvPr/>
        </p:nvSpPr>
        <p:spPr>
          <a:xfrm>
            <a:off x="979805" y="4542790"/>
            <a:ext cx="6000115" cy="659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Dzięki upraszczającym założeniom model rzadko przeuczą się, nawet przy ograniczonej liczbie danych treningowych.</a:t>
            </a:r>
            <a:endParaRPr lang="en-us" sz="1650" cap="none"/>
          </a:p>
        </p:txBody>
      </p:sp>
      <p:sp>
        <p:nvSpPr>
          <p:cNvPr id="12" name="Shape 10"/>
          <p:cNvSpPr>
            <a:extLst>
              <a:ext uri="smNativeData">
                <pr:smNativeData xmlns:pr="smNativeData" xmlns="smNativeData" val="SMDATA_16_1CaSaRMAAAAlAAAAZQAAAA0AAAAAkAAAAEgAAACQAAAASAAAAAAAAAAAAAAAAAAAAAEAAABQAAAAsmMjEK/rtz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wA/f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BtNlwB/f38A5+bmA8zMzADAwP8Af39/AAAAAAAAAAAAAAAAAAAAAAAAAAAAIQAAABgAAAAUAAAAnS0AALcXAABsVQAAeiMAABAAAAAmAAAACAAAAP//////////MAAAABQAAAAAAAAAAAD//wAAAQAAAP//AAABAA=="/>
              </a:ext>
            </a:extLst>
          </p:cNvSpPr>
          <p:nvPr/>
        </p:nvSpPr>
        <p:spPr>
          <a:xfrm>
            <a:off x="7414895" y="3855085"/>
            <a:ext cx="6471285" cy="1911985"/>
          </a:xfrm>
          <a:prstGeom prst="roundRect">
            <a:avLst>
              <a:gd name="adj" fmla="val 4672"/>
            </a:avLst>
          </a:prstGeom>
          <a:solidFill>
            <a:srgbClr val="16125E"/>
          </a:solidFill>
          <a:ln w="2286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3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C8AACoZAABOQQAANhsAABAgAAAmAAAACAAAAP//////////MAAAABQAAAAAAAAAAAD//wAAAQAAAP//AAABAA=="/>
              </a:ext>
            </a:extLst>
          </p:cNvSpPr>
          <p:nvPr/>
        </p:nvSpPr>
        <p:spPr>
          <a:xfrm>
            <a:off x="7650480" y="4090670"/>
            <a:ext cx="2965450" cy="3327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Dobra skalowalność</a:t>
            </a:r>
            <a:endParaRPr lang="en-us" sz="2050" cap="none"/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C8AAPIbAAD5UwAAByIAABAAAAAmAAAACAAAAP//////////MAAAABQAAAAAAAAAAAD//wAAAQAAAP//AAABAA=="/>
              </a:ext>
            </a:extLst>
          </p:cNvSpPr>
          <p:nvPr/>
        </p:nvSpPr>
        <p:spPr>
          <a:xfrm>
            <a:off x="7650480" y="4542790"/>
            <a:ext cx="6000115" cy="988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Liniowa złożoność czasowa i pamięciowa umożliwia przetwarzanie ogromnych zbiorów danych bez problemów z wydajnością.</a:t>
            </a:r>
            <a:endParaRPr lang="en-us" sz="1650" cap="none"/>
          </a:p>
        </p:txBody>
      </p:sp>
      <p:sp>
        <p:nvSpPr>
          <p:cNvPr id="15" name="Shape 13"/>
          <p:cNvSpPr>
            <a:extLst>
              <a:ext uri="smNativeData">
                <pr:smNativeData xmlns:pr="smNativeData" xmlns="smNativeData" val="SMDATA_16_1CaSaRMAAAAlAAAAZQAAAA0AAAAAkAAAAEgAAACQAAAASAAAAAAAAAAAAAAAAAAAAAEAAABQAAAAR3cQO1PovD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wBo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BtNlwB/f38A5+bmA8zMzADAwP8Af39/AAAAAAAAAAAAAAAAAAAAAAAAAAAAIQAAABgAAAAUAAAAlAQAALQkAABjLAAAby4AABAAAAAmAAAACAAAAP//////////MAAAABQAAAAAAAAAAAD//wAAAQAAAP//AAABAA=="/>
              </a:ext>
            </a:extLst>
          </p:cNvSpPr>
          <p:nvPr/>
        </p:nvSpPr>
        <p:spPr>
          <a:xfrm>
            <a:off x="744220" y="5966460"/>
            <a:ext cx="6471285" cy="1581785"/>
          </a:xfrm>
          <a:prstGeom prst="roundRect">
            <a:avLst>
              <a:gd name="adj" fmla="val 5646"/>
            </a:avLst>
          </a:prstGeom>
          <a:solidFill>
            <a:srgbClr val="16125E"/>
          </a:solidFill>
          <a:ln w="2286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6" name="Text 1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gCw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wYAACcmAACPIwAAMigAABAgAAAmAAAACAAAAP//////////MAAAABQAAAAAAAAAAAD//wAAAQAAAP//AAABAA=="/>
              </a:ext>
            </a:extLst>
          </p:cNvSpPr>
          <p:nvPr/>
        </p:nvSpPr>
        <p:spPr>
          <a:xfrm>
            <a:off x="979805" y="6202045"/>
            <a:ext cx="4800600" cy="332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Obsługa danych kategorycznych</a:t>
            </a:r>
            <a:endParaRPr lang="en-us" sz="2050" cap="none"/>
          </a:p>
        </p:txBody>
      </p:sp>
      <p:sp>
        <p:nvSpPr>
          <p:cNvPr id="17" name="Text 1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wYAAO4oAADwKgAA/CwAABAAAAAmAAAACAAAAP//////////MAAAABQAAAAAAAAAAAD//wAAAQAAAP//AAABAA=="/>
              </a:ext>
            </a:extLst>
          </p:cNvSpPr>
          <p:nvPr/>
        </p:nvSpPr>
        <p:spPr>
          <a:xfrm>
            <a:off x="979805" y="6653530"/>
            <a:ext cx="6000115" cy="659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Naturalnie radzi sobie z cechami kategorycznymi bez potrzeby skomplikowanego kodowania.</a:t>
            </a:r>
            <a:endParaRPr lang="en-us" sz="1650" cap="none"/>
          </a:p>
        </p:txBody>
      </p:sp>
      <p:sp>
        <p:nvSpPr>
          <p:cNvPr id="18" name="Shape 16"/>
          <p:cNvSpPr>
            <a:extLst>
              <a:ext uri="smNativeData">
                <pr:smNativeData xmlns:pr="smNativeData" xmlns="smNativeData" val="SMDATA_16_1CaSaRMAAAAlAAAAZQAAAA0AAAAAkAAAAEgAAACQAAAASAAAAAAAAAAAAAAAAAAAAAEAAABQAAAAR3cQO1PovD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k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AN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BtNlwB/f38A5+bmA8zMzADAwP8Af39/AAAAAAAAAAAAAAAAAAAAAAAAAAAAIQAAABgAAAAUAAAAnS0AALQkAABsVQAAby4AABAAAAAmAAAACAAAAP//////////MAAAABQAAAAAAAAAAAD//wAAAQAAAP//AAABAA=="/>
              </a:ext>
            </a:extLst>
          </p:cNvSpPr>
          <p:nvPr/>
        </p:nvSpPr>
        <p:spPr>
          <a:xfrm>
            <a:off x="7414895" y="5966460"/>
            <a:ext cx="6471285" cy="1581785"/>
          </a:xfrm>
          <a:prstGeom prst="roundRect">
            <a:avLst>
              <a:gd name="adj" fmla="val 5646"/>
            </a:avLst>
          </a:prstGeom>
          <a:solidFill>
            <a:srgbClr val="16125E"/>
          </a:solidFill>
          <a:ln w="2286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9" name="Text 1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C8AACcmAABfRwAAMigAABAgAAAmAAAACAAAAP//////////MAAAABQAAAAAAAAAAAD//wAAAQAAAP//AAABAA=="/>
              </a:ext>
            </a:extLst>
          </p:cNvSpPr>
          <p:nvPr/>
        </p:nvSpPr>
        <p:spPr>
          <a:xfrm>
            <a:off x="7650480" y="6202045"/>
            <a:ext cx="3951605" cy="3321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0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Probabilistyczne predykcje</a:t>
            </a:r>
            <a:endParaRPr lang="en-us" sz="2050" cap="none"/>
          </a:p>
        </p:txBody>
      </p:sp>
      <p:sp>
        <p:nvSpPr>
          <p:cNvPr id="20" name="Text 1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/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C8AAO4oAAD5UwAA/CwAABAAAAAmAAAACAAAAP//////////MAAAABQAAAAAAAAAAAD//wAAAQAAAP//AAABAA=="/>
              </a:ext>
            </a:extLst>
          </p:cNvSpPr>
          <p:nvPr/>
        </p:nvSpPr>
        <p:spPr>
          <a:xfrm>
            <a:off x="7650480" y="6653530"/>
            <a:ext cx="6000115" cy="6591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Zwraca prawdopodobieństwa klas, co pozwala ocenić pewność klasyfikacji i ustalić progi decyzyjne.</a:t>
            </a:r>
            <a:endParaRPr lang="en-us" sz="165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Dqcs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AIJAABeMwAAuhEAABAAAAAmAAAACAAAAP//////////MAAAABQAAAAAAAAAAAD//wAAAQAAAP//AAABAA=="/>
              </a:ext>
            </a:extLst>
          </p:cNvSpPr>
          <p:nvPr/>
        </p:nvSpPr>
        <p:spPr>
          <a:xfrm>
            <a:off x="793750" y="1464310"/>
            <a:ext cx="7556500" cy="1417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Co to jest Naiwny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Bayes?</a:t>
            </a:r>
            <a:endParaRPr lang="en-us" sz="4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Bn5s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DcVAABsGgAAkxkAABAAAAAmAAAACAAAAP//////////MAAAABQAAAAAAAAAAAD//wAAAQAAAP//AAABAA=="/>
              </a:ext>
            </a:extLst>
          </p:cNvSpPr>
          <p:nvPr/>
        </p:nvSpPr>
        <p:spPr>
          <a:xfrm>
            <a:off x="793750" y="3448685"/>
            <a:ext cx="350139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Fundament algorytmu</a:t>
            </a:r>
            <a:endParaRPr lang="en-us" sz="22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S2c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PgaAABsGgAAXSgAABAAAAAmAAAACAAAAP//////////MAAAABQAAAAAAAAAAAD//wAAAQAAAP//AAABAA=="/>
              </a:ext>
            </a:extLst>
          </p:cNvSpPr>
          <p:nvPr/>
        </p:nvSpPr>
        <p:spPr>
          <a:xfrm>
            <a:off x="793750" y="4384040"/>
            <a:ext cx="3501390" cy="21774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Naiwny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 to prosty, ale niezwykle potężny algorytm klasyfikacyjny wykorzystywany w uczeniu maszynowym. Jego siła tkwi w probabilistycznym podejściu do klasyfikacji danych.</a:t>
            </a:r>
            <a:endParaRPr lang="en-us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Uj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B0AADcVAABRLwAAZRcAABAgAAAmAAAACAAAAP//////////MAAAABQAAAAAAAAAAAD//wAAAQAAAP//AAABAA=="/>
              </a:ext>
            </a:extLst>
          </p:cNvSpPr>
          <p:nvPr/>
        </p:nvSpPr>
        <p:spPr>
          <a:xfrm>
            <a:off x="4856480" y="344868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Kluczowe cechy</a:t>
            </a:r>
            <a:endParaRPr lang="en-us" sz="22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WP8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B0AAMoYAABqMwAApicAABAAAAAmAAAACAAAAP//////////MAAAABQAAAAAAAAAAAD//wAAAQAAAP//AAABAA=="/>
              </a:ext>
            </a:extLst>
          </p:cNvSpPr>
          <p:nvPr/>
        </p:nvSpPr>
        <p:spPr>
          <a:xfrm>
            <a:off x="4856480" y="4029710"/>
            <a:ext cx="3501390" cy="24155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Opiera się na twierdzeniu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Bayesa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Zakłada niezależność cech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Szybki i efektywny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Doskonały dla dużych zbiorów danych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gADB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wQAALcFAADcLAAAjAkAABAgAAAmAAAACAAAAP//////////MAAAABQAAAAAAAAAAAD//wAAAQAAAP//AAABAA=="/>
              </a:ext>
            </a:extLst>
          </p:cNvSpPr>
          <p:nvPr/>
        </p:nvSpPr>
        <p:spPr>
          <a:xfrm>
            <a:off x="697865" y="929005"/>
            <a:ext cx="6594475" cy="622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Ograniczenia algorytmu</a:t>
            </a:r>
            <a:endParaRPr lang="en-us" sz="390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AP/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sEAABXDQAAKjgAALwq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697865" y="2168525"/>
            <a:ext cx="8432165" cy="47783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DsAAD0MAACySgAAKA4AABAgAAAmAAAACAAAAP//////////MAAAABQAAAAAAAAAAAD//wAAAQAAAP//AAABAA=="/>
              </a:ext>
            </a:extLst>
          </p:cNvSpPr>
          <p:nvPr/>
        </p:nvSpPr>
        <p:spPr>
          <a:xfrm>
            <a:off x="9624060" y="1989455"/>
            <a:ext cx="2518410" cy="3117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Główne wyzwania</a:t>
            </a:r>
            <a:endParaRPr lang="en-us" sz="195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Bx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DsAADsPAADBVQAAchgAABAAAAAmAAAACAAAAP//////////MAAAABQAAAAAAAAAAAD//wAAAQAAAP//AAABAA=="/>
              </a:ext>
            </a:extLst>
          </p:cNvSpPr>
          <p:nvPr/>
        </p:nvSpPr>
        <p:spPr>
          <a:xfrm>
            <a:off x="9624060" y="2475865"/>
            <a:ext cx="4316095" cy="149796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Założenie niezależności: Centralne założenie algorytmu rzadko jest spełnione w rzeczywistych danych. Silnie skorelowane cechy mogą prowadzić do błędnych estymacji prawdopodobieństw.</a:t>
            </a:r>
            <a:endParaRPr lang="en-us" sz="15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Bo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DsAAGoZAADBVQAAySAAABAAAAAmAAAACAAAAP//////////MAAAABQAAAAAAAAAAAD//wAAAQAAAP//AAABAA=="/>
              </a:ext>
            </a:extLst>
          </p:cNvSpPr>
          <p:nvPr/>
        </p:nvSpPr>
        <p:spPr>
          <a:xfrm>
            <a:off x="9624060" y="4131310"/>
            <a:ext cx="4316095" cy="11982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Problem zerowych prawdopodobieństw: Jeśli kombinacja cech nie występuje w danych treningowych, prawdopodobieństwo wynosi 0, eliminując całą klasę.</a:t>
            </a:r>
            <a:endParaRPr lang="en-us" sz="15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oCI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DsAAMIhAADBVQAASScAABAAAAAmAAAACAAAAP//////////MAAAABQAAAAAAAAAAAD//wAAAQAAAP//AAABAA=="/>
              </a:ext>
            </a:extLst>
          </p:cNvSpPr>
          <p:nvPr/>
        </p:nvSpPr>
        <p:spPr>
          <a:xfrm>
            <a:off x="9624060" y="5487670"/>
            <a:ext cx="4316095" cy="8985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Cechy ciągłe: Założenie o rozkładzie normalnym (</a:t>
            </a: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Gaussian NB) może być niewłaściwe dla niektórych danych.</a:t>
            </a:r>
            <a:endParaRPr lang="en-us" sz="15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UA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DsAAEEoAADBVQAA8SsAABAAAAAmAAAACAAAAP//////////MAAAABQAAAAAAAAAAAD//wAAAQAAAP//AAABAA=="/>
              </a:ext>
            </a:extLst>
          </p:cNvSpPr>
          <p:nvPr/>
        </p:nvSpPr>
        <p:spPr>
          <a:xfrm>
            <a:off x="9624060" y="6543675"/>
            <a:ext cx="4316095" cy="5994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55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Niezbalansowane klasy: Model może być stronniczy względem częstszej klasy.</a:t>
            </a:r>
            <a:endParaRPr lang="en-us" sz="155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w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UGAADbMAAA8QoAABAgAAAmAAAACAAAAP//////////MAAAABQAAAAAAAAAAAD//wAAAQAAAP//AAABAA=="/>
              </a:ext>
            </a:extLst>
          </p:cNvSpPr>
          <p:nvPr/>
        </p:nvSpPr>
        <p:spPr>
          <a:xfrm>
            <a:off x="793750" y="1069975"/>
            <a:ext cx="714819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Praktyczne wskazówki</a:t>
            </a:r>
            <a:endParaRPr lang="en-us" sz="44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QAAAA0AAAAAkAAAAEgAAACQAAAASAAAAAAAAAAAAAAAAAAAAAEAAABQAAAAbEPFOH8zI0A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Ie8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4gQAALsNAABNLAAA6xEAABAAAAAmAAAACAAAAP//////////MAAAABQAAAAAAAAAAAD//wAAAQAAAP//AAABAA=="/>
              </a:ext>
            </a:extLst>
          </p:cNvSpPr>
          <p:nvPr/>
        </p:nvSpPr>
        <p:spPr>
          <a:xfrm>
            <a:off x="793750" y="2232025"/>
            <a:ext cx="6407785" cy="680720"/>
          </a:xfrm>
          <a:prstGeom prst="roundRect">
            <a:avLst>
              <a:gd name="adj" fmla="val 480029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Aew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BcAAIQOAACjGQAAIhEAABAgAAAmAAAACAAAAP//////////MAAAABQAAAAAAAAAAAD//wAAAQAAAP//AAABAA=="/>
              </a:ext>
            </a:extLst>
          </p:cNvSpPr>
          <p:nvPr/>
        </p:nvSpPr>
        <p:spPr>
          <a:xfrm>
            <a:off x="3827780" y="2359660"/>
            <a:ext cx="339725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1</a:t>
            </a:r>
            <a:endParaRPr lang="en-us" sz="265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Aeth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wYAAFATAAC4FwAAfhUAABAgAAAmAAAACAAAAP//////////MAAAABQAAAAAAAAAAAD//wAAAQAAAP//AAABAA=="/>
              </a:ext>
            </a:extLst>
          </p:cNvSpPr>
          <p:nvPr/>
        </p:nvSpPr>
        <p:spPr>
          <a:xfrm>
            <a:off x="1020445" y="313944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Selekcja cech</a:t>
            </a:r>
            <a:endParaRPr lang="en-us" sz="220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BS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wYAAFUWAADoKgAAzBoAABAAAAAmAAAACAAAAP//////////MAAAABQAAAAAAAAAAAD//wAAAQAAAP//AAABAA=="/>
              </a:ext>
            </a:extLst>
          </p:cNvSpPr>
          <p:nvPr/>
        </p:nvSpPr>
        <p:spPr>
          <a:xfrm>
            <a:off x="1020445" y="3630295"/>
            <a:ext cx="595439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Usuń cechy silnie skorelowane lub mało informacyjne. Zastosuj techniki jak chi-kwadrat czy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mutual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information.</a:t>
            </a:r>
            <a:endParaRPr lang="en-us" cap="none"/>
          </a:p>
        </p:txBody>
      </p:sp>
      <p:sp>
        <p:nvSpPr>
          <p:cNvPr id="7" name="Shape 5"/>
          <p:cNvSpPr>
            <a:extLst>
              <a:ext uri="smNativeData">
                <pr:smNativeData xmlns:pr="smNativeData" xmlns="smNativeData" val="SMDATA_16_1CaSaRMAAAAlAAAAZQAAAA0AAAAAkAAAAEgAAACQAAAASAAAAAAAAAAAAAAAAAAAAAEAAABQAAAAbEPFOH8zI0A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gKY/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sy0AALsNAAAeVQAA6xEAABAAAAAmAAAACAAAAP//////////MAAAABQAAAAAAAAAAAD//wAAAQAAAP//AAABAA=="/>
              </a:ext>
            </a:extLst>
          </p:cNvSpPr>
          <p:nvPr/>
        </p:nvSpPr>
        <p:spPr>
          <a:xfrm>
            <a:off x="7428865" y="2232025"/>
            <a:ext cx="6407785" cy="680720"/>
          </a:xfrm>
          <a:prstGeom prst="roundRect">
            <a:avLst>
              <a:gd name="adj" fmla="val 480029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kKyx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EAAAIQOAAB0QgAAIhEAABAgAAAmAAAACAAAAP//////////MAAAABQAAAAAAAAAAAD//wAAAQAAAP//AAABAA=="/>
              </a:ext>
            </a:extLst>
          </p:cNvSpPr>
          <p:nvPr/>
        </p:nvSpPr>
        <p:spPr>
          <a:xfrm>
            <a:off x="10462260" y="2359660"/>
            <a:ext cx="34036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2</a:t>
            </a:r>
            <a:endParaRPr lang="en-us" sz="2650" cap="none"/>
          </a:p>
        </p:txBody>
      </p:sp>
      <p:sp>
        <p:nvSpPr>
          <p:cNvPr id="9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T2uu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C8AAFATAACGQQAAfhUAABAgAAAmAAAACAAAAP//////////MAAAABQAAAAAAAAAAAD//wAAAQAAAP//AAABAA=="/>
              </a:ext>
            </a:extLst>
          </p:cNvSpPr>
          <p:nvPr/>
        </p:nvSpPr>
        <p:spPr>
          <a:xfrm>
            <a:off x="7655560" y="3139440"/>
            <a:ext cx="299593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Laplace </a:t>
            </a: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smoothing</a:t>
            </a:r>
            <a:endParaRPr lang="en-us" sz="2200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3c9T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C8AAFUWAAC5UwAAzBoAABAAAAAmAAAACAAAAP//////////MAAAABQAAAAAAAAAAAD//wAAAQAAAP//AAABAA=="/>
              </a:ext>
            </a:extLst>
          </p:cNvSpPr>
          <p:nvPr/>
        </p:nvSpPr>
        <p:spPr>
          <a:xfrm>
            <a:off x="7655560" y="3630295"/>
            <a:ext cx="595439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Dodaj małą wartość (α=1) do liczników, aby uniknąć zerowych prawdopodobieństw.</a:t>
            </a:r>
            <a:endParaRPr lang="en-us" cap="none"/>
          </a:p>
        </p:txBody>
      </p:sp>
      <p:sp>
        <p:nvSpPr>
          <p:cNvPr id="11" name="Shape 9"/>
          <p:cNvSpPr>
            <a:extLst>
              <a:ext uri="smNativeData">
                <pr:smNativeData xmlns:pr="smNativeData" xmlns="smNativeData" val="SMDATA_16_1CaSaRMAAAAlAAAAZQAAAA0AAAAAkAAAAEgAAACQAAAASAAAAAAAAAAAAAAAAAAAAAEAAABQAAAAbEPFOH8zI0A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M+F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4gQAAJYdAABNLAAAxSEAABAAAAAmAAAACAAAAP//////////MAAAABQAAAAAAAAAAAD//wAAAQAAAP//AAABAA=="/>
              </a:ext>
            </a:extLst>
          </p:cNvSpPr>
          <p:nvPr/>
        </p:nvSpPr>
        <p:spPr>
          <a:xfrm>
            <a:off x="793750" y="4809490"/>
            <a:ext cx="6407785" cy="680085"/>
          </a:xfrm>
          <a:prstGeom prst="roundRect">
            <a:avLst>
              <a:gd name="adj" fmla="val 480029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2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CAA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BcAAF8eAACjGQAA/CAAABAgAAAmAAAACAAAAP//////////MAAAABQAAAAAAAAAAAD//wAAAQAAAP//AAABAA=="/>
              </a:ext>
            </a:extLst>
          </p:cNvSpPr>
          <p:nvPr/>
        </p:nvSpPr>
        <p:spPr>
          <a:xfrm>
            <a:off x="3827780" y="4937125"/>
            <a:ext cx="339725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3</a:t>
            </a:r>
            <a:endParaRPr lang="en-us" sz="2650" cap="none"/>
          </a:p>
        </p:txBody>
      </p:sp>
      <p:sp>
        <p:nvSpPr>
          <p:cNvPr id="13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qAZK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wYAACsjAAAFHAAAWSUAABAgAAAmAAAACAAAAP//////////MAAAABQAAAAAAAAAAAD//wAAAQAAAP//AAABAA=="/>
              </a:ext>
            </a:extLst>
          </p:cNvSpPr>
          <p:nvPr/>
        </p:nvSpPr>
        <p:spPr>
          <a:xfrm>
            <a:off x="1020445" y="5716905"/>
            <a:ext cx="353441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Transformacje danych</a:t>
            </a:r>
            <a:endParaRPr lang="en-us" sz="2200" cap="none"/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LO3g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wYAAC8mAADoKgAApioAABAAAAAmAAAACAAAAP//////////MAAAABQAAAAAAAAAAAD//wAAAQAAAP//AAABAA=="/>
              </a:ext>
            </a:extLst>
          </p:cNvSpPr>
          <p:nvPr/>
        </p:nvSpPr>
        <p:spPr>
          <a:xfrm>
            <a:off x="1020445" y="6207125"/>
            <a:ext cx="595439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Normalizuj dane i rozważ transformacje (log, Box-Cox) dla lepszego dopasowania do założeń rozkładu.</a:t>
            </a:r>
            <a:endParaRPr lang="en-us" cap="none"/>
          </a:p>
        </p:txBody>
      </p:sp>
      <p:sp>
        <p:nvSpPr>
          <p:cNvPr id="15" name="Shape 13"/>
          <p:cNvSpPr>
            <a:extLst>
              <a:ext uri="smNativeData">
                <pr:smNativeData xmlns:pr="smNativeData" xmlns="smNativeData" val="SMDATA_16_1CaSaRMAAAAlAAAAZQAAAA0AAAAAkAAAAEgAAACQAAAASAAAAAAAAAAAAAAAAAAAAAEAAABQAAAAbEPFOH8zI0A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AAg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sy0AAJYdAAAeVQAAxSEAABAAAAAmAAAACAAAAP//////////MAAAABQAAAAAAAAAAAD//wAAAQAAAP//AAABAA=="/>
              </a:ext>
            </a:extLst>
          </p:cNvSpPr>
          <p:nvPr/>
        </p:nvSpPr>
        <p:spPr>
          <a:xfrm>
            <a:off x="7428865" y="4809490"/>
            <a:ext cx="6407785" cy="680085"/>
          </a:xfrm>
          <a:prstGeom prst="roundRect">
            <a:avLst>
              <a:gd name="adj" fmla="val 480029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6" name="Text 1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9KOr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EAAAF8eAAB0QgAA/CAAABAgAAAmAAAACAAAAP//////////MAAAABQAAAAAAAAAAAD//wAAAQAAAP//AAABAA=="/>
              </a:ext>
            </a:extLst>
          </p:cNvSpPr>
          <p:nvPr/>
        </p:nvSpPr>
        <p:spPr>
          <a:xfrm>
            <a:off x="10462260" y="4937125"/>
            <a:ext cx="340360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4</a:t>
            </a:r>
            <a:endParaRPr lang="en-us" sz="2650" cap="none"/>
          </a:p>
        </p:txBody>
      </p:sp>
      <p:sp>
        <p:nvSpPr>
          <p:cNvPr id="17" name="Text 1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zaxT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C8AACsjAACJQAAAWSUAABAgAAAmAAAACAAAAP//////////MAAAABQAAAAAAAAAAAD//wAAAQAAAP//AAABAA=="/>
              </a:ext>
            </a:extLst>
          </p:cNvSpPr>
          <p:nvPr/>
        </p:nvSpPr>
        <p:spPr>
          <a:xfrm>
            <a:off x="7655560" y="571690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Metody ensemble</a:t>
            </a:r>
            <a:endParaRPr lang="en-us" sz="2200" cap="none"/>
          </a:p>
        </p:txBody>
      </p:sp>
      <p:sp>
        <p:nvSpPr>
          <p:cNvPr id="18" name="Text 1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3Yz3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C8AAC8mAAC5UwAApioAABAAAAAmAAAACAAAAP//////////MAAAABQAAAAAAAAAAAD//wAAAQAAAP//AAABAA=="/>
              </a:ext>
            </a:extLst>
          </p:cNvSpPr>
          <p:nvPr/>
        </p:nvSpPr>
        <p:spPr>
          <a:xfrm>
            <a:off x="7655560" y="6207125"/>
            <a:ext cx="595439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Połącz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Naive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 z innymi klasyfikatorami w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voting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classifier lub stacking dla lepszych wyników.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+APv8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Shape 0"/>
          <p:cNvSpPr>
            <a:extLst>
              <a:ext uri="smNativeData">
                <pr:smNativeData xmlns:pr="smNativeData" xmlns="smNativeData" val="SMDATA_16_1Ca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V3aZ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oiYAAMoMAACWMwAAaQ8AABAAAAAmAAAACAAAAP//////////MAAAABQAAAAAAAAAAAD//wAAAQAAAP//AAABAA=="/>
              </a:ext>
            </a:extLst>
          </p:cNvSpPr>
          <p:nvPr/>
        </p:nvSpPr>
        <p:spPr>
          <a:xfrm>
            <a:off x="6280150" y="2078990"/>
            <a:ext cx="2105660" cy="426085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CAgA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gnAACKDQAAligAAKgO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040" y="220091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OOA6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SkAADUNAADAMgAA/g4AABAgAAAmAAAACAAAAP//////////MAAAABQAAAAAAAAAAAD//wAAAQAAAP//AAABAA=="/>
              </a:ext>
            </a:extLst>
          </p:cNvSpPr>
          <p:nvPr/>
        </p:nvSpPr>
        <p:spPr>
          <a:xfrm>
            <a:off x="6688455" y="2146935"/>
            <a:ext cx="1561465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ZAAWANSOWANE</a:t>
            </a:r>
            <a:endParaRPr lang="en-us" sz="1400" cap="none"/>
          </a:p>
        </p:txBody>
      </p:sp>
      <p:sp>
        <p:nvSpPr>
          <p:cNvPr id="6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WlZY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PgPAAAeVQAADB0AABAAAAAmAAAACAAAAP//////////MAAAABQAAAAAAAAAAAD//wAAAQAAAP//AAABAA=="/>
              </a:ext>
            </a:extLst>
          </p:cNvSpPr>
          <p:nvPr/>
        </p:nvSpPr>
        <p:spPr>
          <a:xfrm>
            <a:off x="6280150" y="2595880"/>
            <a:ext cx="7556500" cy="21259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Część 7: Zaawansowane tematy i rozszerzenia</a:t>
            </a:r>
            <a:endParaRPr lang="en-us" sz="4450" cap="none"/>
          </a:p>
        </p:txBody>
      </p:sp>
      <p:sp>
        <p:nvSpPr>
          <p:cNvPr id="7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WCmu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CQfAAAeVQAA1iUAABAAAAAmAAAACAAAAP//////////MAAAABQAAAAAAAAAAAD//wAAAQAAAP//AAABAA=="/>
              </a:ext>
            </a:extLst>
          </p:cNvSpPr>
          <p:nvPr/>
        </p:nvSpPr>
        <p:spPr>
          <a:xfrm>
            <a:off x="6280150" y="5062220"/>
            <a:ext cx="7556500" cy="1088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Zgłębmy zaawansowane techniki optymalizacji i rozszerzenia Naiwnego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Bayesa, które pozwalają wykorzystać jego potencjał w bardziej złożonych scenariuszach.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+df0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MEIAABiQAAAHQ0AABAgAAAmAAAACAAAAP//////////MAAAABQAAAAAAAAAAAD//wAAAQAAAP//AAABAA=="/>
              </a:ext>
            </a:extLst>
          </p:cNvSpPr>
          <p:nvPr/>
        </p:nvSpPr>
        <p:spPr>
          <a:xfrm>
            <a:off x="793750" y="1423035"/>
            <a:ext cx="967232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Modyfikacje Naiwnego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MKMu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oQAACKFwAAyBIAABAgAAAmAAAACAAAAP//////////MAAAABQAAAAAAAAAAAD//wAAAQAAAP//AAABAA=="/>
              </a:ext>
            </a:extLst>
          </p:cNvSpPr>
          <p:nvPr/>
        </p:nvSpPr>
        <p:spPr>
          <a:xfrm>
            <a:off x="793750" y="2698750"/>
            <a:ext cx="303276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Laplace </a:t>
            </a: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Smoothing</a:t>
            </a:r>
            <a:endParaRPr lang="en-us" sz="220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i2PL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C0UAABMKwAApBgAABAAAAAmAAAACAAAAP//////////MAAAABQAAAAAAAAAAAD//wAAAQAAAP//AAABAA=="/>
              </a:ext>
            </a:extLst>
          </p:cNvSpPr>
          <p:nvPr/>
        </p:nvSpPr>
        <p:spPr>
          <a:xfrm>
            <a:off x="793750" y="3279775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Technika wygładzania dodająca małą wartość α do wszystkich liczników cech:</a:t>
            </a:r>
            <a:endParaRPr lang="en-us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9+6n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GkaAABMKwAA5h4AABAAAAAmAAAACAAAAP//////////MAAAABQAAAAAAAAAAAD//wAAAQAAAP//AAABAA=="/>
              </a:ext>
            </a:extLst>
          </p:cNvSpPr>
          <p:nvPr/>
        </p:nvSpPr>
        <p:spPr>
          <a:xfrm>
            <a:off x="793750" y="4293235"/>
            <a:ext cx="6244590" cy="729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cap="none"/>
          </a:p>
        </p:txBody>
      </p:sp>
      <p:pic>
        <p:nvPicPr>
          <p:cNvPr id="6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/wA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BpGgAATCsAAOYe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4293235"/>
            <a:ext cx="6244590" cy="7296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KogAABMKwAAISUAABAAAAAmAAAACAAAAP//////////MAAAABQAAAAAAAAAAAD//wAAAQAAAP//AAABAA=="/>
              </a:ext>
            </a:extLst>
          </p:cNvSpPr>
          <p:nvPr/>
        </p:nvSpPr>
        <p:spPr>
          <a:xfrm>
            <a:off x="793750" y="5309870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gdzie n to liczba możliwych wartości cechy. Zapobiega zerowaniu prawdopodobieństw dla niewidzianych kombinacji.</a:t>
            </a:r>
            <a:endParaRPr lang="en-us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GImAABMKwAAnSgAABAgAAAmAAAACAAAAP//////////MAAAABQAAAAAAAAAAAD//wAAAQAAAP//AAABAA=="/>
              </a:ext>
            </a:extLst>
          </p:cNvSpPr>
          <p:nvPr/>
        </p:nvSpPr>
        <p:spPr>
          <a:xfrm>
            <a:off x="793750" y="6239510"/>
            <a:ext cx="624459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Typowe wartości: α=1 (Laplace) lub α=0.5 (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Lidstone)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JoQAABPTgAAyBIAABAgAAAmAAAACAAAAP//////////MAAAABQAAAAAAAAAAAD//wAAAQAAAP//AAABAA=="/>
              </a:ext>
            </a:extLst>
          </p:cNvSpPr>
          <p:nvPr/>
        </p:nvSpPr>
        <p:spPr>
          <a:xfrm>
            <a:off x="7599680" y="2698750"/>
            <a:ext cx="513016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Adaptacje do danych niepełnych</a:t>
            </a:r>
            <a:endParaRPr lang="en-us" sz="22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C0UAAAqVQAAgCcAABAAAAAmAAAACAAAAP//////////MAAAABQAAAAAAAAAAAD//wAAAQAAAP//AAABAA=="/>
              </a:ext>
            </a:extLst>
          </p:cNvSpPr>
          <p:nvPr/>
        </p:nvSpPr>
        <p:spPr>
          <a:xfrm>
            <a:off x="7599680" y="3279775"/>
            <a:ext cx="6244590" cy="31413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Imputacja: Uzupełnianie brakujących wartości medianą, średnią lub najczęstszą wartością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Ignorowanie: Pomijanie brakujących wartości przy obliczaniu prawdopodobieństw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EM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algorithm: Iteracyjne oszacowanie maksimum wiarygodności dla danych z brakami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Multiple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Imputation: Tworzenie wielu kompletnych zbiorów i uśrednianie wyników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NgDAACwRQAANAgAABAgAAAmAAAACAAAAP//////////MAAAABQAAAAAAAAAAAD//wAAAQAAAP//AAABAA=="/>
              </a:ext>
            </a:extLst>
          </p:cNvSpPr>
          <p:nvPr/>
        </p:nvSpPr>
        <p:spPr>
          <a:xfrm>
            <a:off x="793750" y="624840"/>
            <a:ext cx="1053465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Integracja z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pipeline w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scikit-learn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LELAABTFgAA3w0AABAgAAAmAAAACAAAAP//////////MAAAABQAAAAAAAAAAAD//wAAAQAAAP//AAABAA=="/>
              </a:ext>
            </a:extLst>
          </p:cNvSpPr>
          <p:nvPr/>
        </p:nvSpPr>
        <p:spPr>
          <a:xfrm>
            <a:off x="793750" y="190055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Zalety </a:t>
            </a: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pipeline</a:t>
            </a:r>
            <a:endParaRPr lang="en-us" sz="220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GAMx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EQPAABMKwAAgBEAABAgAAAmAAAACAAAAP//////////MAAAABQAAAAAAAAAAAD//wAAAQAAAP//AAABAA=="/>
              </a:ext>
            </a:extLst>
          </p:cNvSpPr>
          <p:nvPr/>
        </p:nvSpPr>
        <p:spPr>
          <a:xfrm>
            <a:off x="793750" y="2481580"/>
            <a:ext cx="624459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Pipeline łączy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preprocessing i klasyfikację w jednym obiekcie:</a:t>
            </a:r>
            <a:endParaRPr lang="en-us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MESAABMKwAAJh0AABAAAAAmAAAACAAAAP//////////MAAAABQAAAAAAAAAAAD//wAAAQAAAP//AAABAA=="/>
              </a:ext>
            </a:extLst>
          </p:cNvSpPr>
          <p:nvPr/>
        </p:nvSpPr>
        <p:spPr>
          <a:xfrm>
            <a:off x="793750" y="3048635"/>
            <a:ext cx="6244590" cy="16897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Zapobiega wyciekowi danych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Upraszcza kod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Ułatwia walidację krzyżową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Umożliwia grid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search</a:t>
            </a:r>
            <a:endParaRPr lang="en-us" cap="none"/>
          </a:p>
        </p:txBody>
      </p:sp>
      <p:sp>
        <p:nvSpPr>
          <p:cNvPr id="6" name="Shape 4"/>
          <p:cNvSpPr>
            <a:extLst>
              <a:ext uri="smNativeData">
                <pr:smNativeData xmlns:pr="smNativeData" xmlns="smNativeData" val="SMDATA_16_1CaSaRMAAAAlAAAAZQAAAA0AAAAAkAAAAEgAAACQAAAASAAAAAAAAAAAAAAAAAAAAAEAAABQAAAANZiG4SNiw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LgeAABMKwAA4SYAABAAAAAmAAAACAAAAP//////////MAAAABQAAAAAAAAAAAD//wAAAQAAAP//AAABAA=="/>
              </a:ext>
            </a:extLst>
          </p:cNvSpPr>
          <p:nvPr/>
        </p:nvSpPr>
        <p:spPr>
          <a:xfrm>
            <a:off x="793750" y="4993640"/>
            <a:ext cx="6244590" cy="1326515"/>
          </a:xfrm>
          <a:prstGeom prst="roundRect">
            <a:avLst>
              <a:gd name="adj" fmla="val 7181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7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4+vw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cGAADVIAAABggAADsi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20445" y="5337175"/>
            <a:ext cx="283845" cy="22733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GAW7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wkAAHYgAADnKQAA7SQAABAAAAAmAAAACAAAAP//////////MAAAABQAAAAAAAAAAAD//wAAAQAAAP//AAABAA=="/>
              </a:ext>
            </a:extLst>
          </p:cNvSpPr>
          <p:nvPr/>
        </p:nvSpPr>
        <p:spPr>
          <a:xfrm>
            <a:off x="1530985" y="5276850"/>
            <a:ext cx="528066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FFFF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Pipeline stosuje wszystkie transformacje automatycznie podczas fit() i </a:t>
            </a:r>
            <a:r>
              <a:rPr lang="en-us" cap="none">
                <a:solidFill>
                  <a:srgbClr val="FFFF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predict()</a:t>
            </a:r>
            <a:endParaRPr lang="en-us" cap="none"/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6_1CaSaRMAAAAlAAAAZQAAAA0AAAAAkAAAAEgAAACQAAAASAAAAAAAAAAAAAAAAAAAAAEAAABQAAAA5xiQvd79oT8AAAAAAADwvwAAAAAAAOA/AAAAAAAA4D8AAAAAAADgPwAAAAAAAOA/AAAAAAAA4D8AAAAAAADgPwAAAAAAAOA/AAAAAAAA4D8CAAAAjAAAAAEAAAAAAAAAIx9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x9rAP///wEAAAAAAAAAAAAAAAAAAAAAAAAAAAAAAAAAAAAAAAAAAAAAAAB/f38A5+bmA8zMzADAwP8Af39/AAAAAAAAAAAAAAAAAAAAAAAAAAAAIQAAABgAAAAUAAAAwC4AAN4LAAAqVQAANi0AABAAAAAmAAAACAAAAP//////////MAAAABQAAAAAAAAAAAD//wAAAQAAAP//AAABAA=="/>
              </a:ext>
            </a:extLst>
          </p:cNvSpPr>
          <p:nvPr/>
        </p:nvSpPr>
        <p:spPr>
          <a:xfrm>
            <a:off x="7599680" y="1929130"/>
            <a:ext cx="6244590" cy="5420360"/>
          </a:xfrm>
          <a:prstGeom prst="roundRect">
            <a:avLst>
              <a:gd name="adj" fmla="val 1757"/>
            </a:avLst>
          </a:prstGeom>
          <a:solidFill>
            <a:srgbClr val="231F6B"/>
          </a:solidFill>
          <a:ln>
            <a:noFill/>
          </a:ln>
          <a:effectLst/>
        </p:spPr>
      </p:sp>
      <p:sp>
        <p:nvSpPr>
          <p:cNvPr id="10" name="Shape 7"/>
          <p:cNvSpPr>
            <a:extLst>
              <a:ext uri="smNativeData">
                <pr:smNativeData xmlns:pr="smNativeData" xmlns="smNativeData" val="SMDATA_16_1CaSaRMAAAAlAAAAZQAAAA0AAAAAkAAAAEgAAACQAAAASAAAAAAAAAAAAAAAAAAAAAEAAABQAAAAt+7mqQ65iT8AAAAAAADwvwAAAAAAAOA/AAAAAAAA4D8AAAAAAADgPwAAAAAAAOA/AAAAAAAA4D8AAAAAAADgPwAAAAAAAOA/AAAAAAAA4D8CAAAAjAAAAAEAAAAAAAAAIx9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x9rAP///wEAAAAAAAAAAAAAAAAAAAAAAAAAAAAAAAAAAAAAAAAAAAAAAAB/f38A5+bmA8zMzADAwP8Af39/AAAAAAAAAAAAAAAAAAAAAAAAAAAAIQAAABgAAAAUAAAAri4AAN4LAAA8VQAANi0AABAAAAAmAAAACAAAAP//////////MAAAABQAAAAAAAAAAAD//wAAAQAAAP//AAABAA=="/>
              </a:ext>
            </a:extLst>
          </p:cNvSpPr>
          <p:nvPr/>
        </p:nvSpPr>
        <p:spPr>
          <a:xfrm>
            <a:off x="7588250" y="1929130"/>
            <a:ext cx="6267450" cy="5420360"/>
          </a:xfrm>
          <a:prstGeom prst="roundRect">
            <a:avLst>
              <a:gd name="adj" fmla="val 628"/>
            </a:avLst>
          </a:prstGeom>
          <a:solidFill>
            <a:srgbClr val="231F6B"/>
          </a:solidFill>
          <a:ln>
            <a:noFill/>
          </a:ln>
          <a:effectLst/>
        </p:spPr>
      </p:sp>
      <p:sp>
        <p:nvSpPr>
          <p:cNvPr id="11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zAAAOkMAADXUwAAKiwAABAAAAAmAAAACAAAAP//////////MAAAABQAAAAAAAAAAAD//wAAAQAAAP//AAABAA=="/>
              </a:ext>
            </a:extLst>
          </p:cNvSpPr>
          <p:nvPr/>
        </p:nvSpPr>
        <p:spPr>
          <a:xfrm>
            <a:off x="7814945" y="2098675"/>
            <a:ext cx="5814060" cy="50806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from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sklearn.pipeline import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Pipeline</a:t>
            </a:r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from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sklearn.preprocessing import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StandardScaler</a:t>
            </a:r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from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sklearn.naive_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bayes import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GaussianNB</a:t>
            </a:r>
            <a:br/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# Utworzenie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pipeline</a:t>
            </a:r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pipeline =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Pipeline([</a:t>
            </a:r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('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scaler',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StandardScaler()),</a:t>
            </a:r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('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classifier',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GaussianNB())</a:t>
            </a:r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])</a:t>
            </a:r>
            <a:br/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# Trening i predykcja w jednym kroku</a:t>
            </a:r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pipeline.fit(X_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train, y_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train)</a:t>
            </a:r>
            <a:br/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predictions =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pipeline.predict(X_test)</a:t>
            </a:r>
            <a:br/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EAwAH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PcVAABeMwAAqRwAABAAAAAmAAAACAAAAP//////////MAAAABQAAAAAAAAAAAD//wAAAQAAAP//AAABAA=="/>
              </a:ext>
            </a:extLst>
          </p:cNvSpPr>
          <p:nvPr/>
        </p:nvSpPr>
        <p:spPr>
          <a:xfrm>
            <a:off x="793750" y="3570605"/>
            <a:ext cx="7556500" cy="1088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Pipeline ML automatyzuje cały proces od surowych danych do predykcji. Dane przechodzą przez kolejne etapy: czyszczenie, transformacje, skalowanie, a na końcu klasyfikację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Naive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HQGAAAqEAAAFAkAABAAAAAmAAAACAAAAP//////////MAAAABQAAAAAAAAAAAD//wAAAQAAAP//AAABAA=="/>
              </a:ext>
            </a:extLst>
          </p:cNvSpPr>
          <p:nvPr/>
        </p:nvSpPr>
        <p:spPr>
          <a:xfrm>
            <a:off x="793750" y="1049020"/>
            <a:ext cx="1833880" cy="426720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DAQ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A1BwAA1gYAAFMI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1171575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OAGAABUDwAAqQgAABAgAAAmAAAACAAAAP//////////MAAAABQAAAAAAAAAAAD//wAAAQAAAP//AAABAA=="/>
              </a:ext>
            </a:extLst>
          </p:cNvSpPr>
          <p:nvPr/>
        </p:nvSpPr>
        <p:spPr>
          <a:xfrm>
            <a:off x="1202055" y="1117600"/>
            <a:ext cx="1289685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ZAKOŃCZENIE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KMJAABETQAA/w0AABAgAAAmAAAACAAAAP//////////MAAAABQAAAAAAAAAAAD//wAAAQAAAP//AAABAA=="/>
              </a:ext>
            </a:extLst>
          </p:cNvSpPr>
          <p:nvPr/>
        </p:nvSpPr>
        <p:spPr>
          <a:xfrm>
            <a:off x="793750" y="1566545"/>
            <a:ext cx="1176655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Część 8: Podsumowanie i dalsze kroki</a:t>
            </a:r>
            <a:endParaRPr lang="en-us" sz="44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QsAAGcTAADeHAAAlRUAABAgAAAmAAAACAAAAP//////////MAAAABQAAAAAAAAAAAD//wAAAQAAAP//AAABAA=="/>
              </a:ext>
            </a:extLst>
          </p:cNvSpPr>
          <p:nvPr/>
        </p:nvSpPr>
        <p:spPr>
          <a:xfrm>
            <a:off x="1857375" y="315404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Nauka teorii</a:t>
            </a:r>
            <a:endParaRPr lang="en-us" sz="22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GsWAADeHAAA4hoAABAAAAAmAAAACAAAAP//////////MAAAABQAAAAAAAAAAAD//wAAAQAAAP//AAABAA=="/>
              </a:ext>
            </a:extLst>
          </p:cNvSpPr>
          <p:nvPr/>
        </p:nvSpPr>
        <p:spPr>
          <a:xfrm>
            <a:off x="793750" y="3644265"/>
            <a:ext cx="38989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Fundamenty probabilistyki i twierdzenie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Bayesa</a:t>
            </a:r>
            <a:endParaRPr lang="en-us" cap="none"/>
          </a:p>
        </p:txBody>
      </p:sp>
      <p:pic>
        <p:nvPicPr>
          <p:cNvPr id="8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LXyYI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UeAAAWEAAACjsAACss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5032375" y="2614930"/>
            <a:ext cx="4565015" cy="45650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9" name="Image 2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4mAAALFQAAZCgAACEX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26810" y="3420745"/>
            <a:ext cx="339090" cy="3390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j0AAIUUAACTTgAAsxYAABAgAAAmAAAACAAAAP//////////MAAAABQAAAAAAAAAAAD//wAAAQAAAP//AAABAA=="/>
              </a:ext>
            </a:extLst>
          </p:cNvSpPr>
          <p:nvPr/>
        </p:nvSpPr>
        <p:spPr>
          <a:xfrm>
            <a:off x="9937750" y="333565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Implementacja</a:t>
            </a:r>
            <a:endParaRPr lang="en-us" sz="2200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j0AAIkXAAAeVQAAxBkAABAgAAAmAAAACAAAAP//////////MAAAABQAAAAAAAAAAAD//wAAAQAAAP//AAABAA=="/>
              </a:ext>
            </a:extLst>
          </p:cNvSpPr>
          <p:nvPr/>
        </p:nvSpPr>
        <p:spPr>
          <a:xfrm>
            <a:off x="9937750" y="3825875"/>
            <a:ext cx="389890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Praktyczne kodowanie w Pythonie</a:t>
            </a:r>
            <a:endParaRPr lang="en-us" cap="none"/>
          </a:p>
        </p:txBody>
      </p:sp>
      <p:pic>
        <p:nvPicPr>
          <p:cNvPr id="12" name="Image 3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UeAAAWEAAACjsAACssAAAQAAAAJgAAAAgAAAD//////////zAAAAAUAAAAAAAAAAAA//8AAAEAAAD//wAAAQA="/>
              </a:ext>
            </a:extLst>
          </p:cNvPicPr>
          <p:nvPr/>
        </p:nvPicPr>
        <p:blipFill>
          <a:blip r:embed="rId7"/>
          <a:stretch>
            <a:fillRect/>
          </a:stretch>
        </p:blipFill>
        <p:spPr>
          <a:xfrm>
            <a:off x="5032375" y="2614930"/>
            <a:ext cx="4565015" cy="45650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Image 4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CAQI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8zAABvFwAAFjYAAIUZ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52485" y="3809365"/>
            <a:ext cx="339725" cy="3390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j0AAJsjAACTTgAAySUAABAgAAAmAAAACAAAAP//////////MAAAABQAAAAAAAAAAAD//wAAAQAAAP//AAABAA=="/>
              </a:ext>
            </a:extLst>
          </p:cNvSpPr>
          <p:nvPr/>
        </p:nvSpPr>
        <p:spPr>
          <a:xfrm>
            <a:off x="9937750" y="578802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Ewaluacja</a:t>
            </a:r>
            <a:endParaRPr lang="en-us" sz="2200" cap="none"/>
          </a:p>
        </p:txBody>
      </p:sp>
      <p:sp>
        <p:nvSpPr>
          <p:cNvPr id="15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j0AAJ8mAAAeVQAA2ygAABAgAAAmAAAACAAAAP//////////MAAAABQAAAAAAAAAAAD//wAAAQAAAP//AAABAA=="/>
              </a:ext>
            </a:extLst>
          </p:cNvSpPr>
          <p:nvPr/>
        </p:nvSpPr>
        <p:spPr>
          <a:xfrm>
            <a:off x="9937750" y="6278245"/>
            <a:ext cx="3898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Testowanie i walidacja modeli</a:t>
            </a:r>
            <a:endParaRPr lang="en-us" cap="none"/>
          </a:p>
        </p:txBody>
      </p:sp>
      <p:pic>
        <p:nvPicPr>
          <p:cNvPr id="16" name="Image 5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9AQD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UeAAAWEAAACjsAACssAAAQAAAAJgAAAAgAAAD//////////zAAAAAUAAAAAAAAAAAA//8AAAEAAAD//wAAAQA="/>
              </a:ext>
            </a:extLst>
          </p:cNvPicPr>
          <p:nvPr/>
        </p:nvPicPr>
        <p:blipFill>
          <a:blip r:embed="rId9"/>
          <a:stretch>
            <a:fillRect/>
          </a:stretch>
        </p:blipFill>
        <p:spPr>
          <a:xfrm>
            <a:off x="5032375" y="2614930"/>
            <a:ext cx="4565015" cy="45650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Image 6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9AAD+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JsxAAAgJQAAsjMAADYn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63865" y="6035040"/>
            <a:ext cx="339725" cy="33909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QsAAJsjAADeHAAAySUAABAgAAAmAAAACAAAAP//////////MAAAABQAAAAAAAAAAAD//wAAAQAAAP//AAABAA=="/>
              </a:ext>
            </a:extLst>
          </p:cNvSpPr>
          <p:nvPr/>
        </p:nvSpPr>
        <p:spPr>
          <a:xfrm>
            <a:off x="1857375" y="578802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Optymalizacja</a:t>
            </a:r>
            <a:endParaRPr lang="en-us" sz="2200" cap="none"/>
          </a:p>
        </p:txBody>
      </p:sp>
      <p:sp>
        <p:nvSpPr>
          <p:cNvPr id="19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8mAADeHAAA2ygAABAgAAAmAAAACAAAAP//////////MAAAABQAAAAAAAAAAAD//wAAAQAAAP//AAABAA=="/>
              </a:ext>
            </a:extLst>
          </p:cNvSpPr>
          <p:nvPr/>
        </p:nvSpPr>
        <p:spPr>
          <a:xfrm>
            <a:off x="793750" y="6278245"/>
            <a:ext cx="3898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Doskonalenie i rozszerzenia</a:t>
            </a:r>
            <a:endParaRPr lang="en-us" cap="none"/>
          </a:p>
        </p:txBody>
      </p:sp>
      <p:pic>
        <p:nvPicPr>
          <p:cNvPr id="20" name="Image 7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QD/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UeAAAWEAAACjsAACssAAAQAAAAJgAAAAgAAAD//////////zAAAAAUAAAAAAAAAAAA//8AAAEAAAD//wAAAQA="/>
              </a:ext>
            </a:extLst>
          </p:cNvPicPr>
          <p:nvPr/>
        </p:nvPicPr>
        <p:blipFill>
          <a:blip r:embed="rId11"/>
          <a:stretch>
            <a:fillRect/>
          </a:stretch>
        </p:blipFill>
        <p:spPr>
          <a:xfrm>
            <a:off x="5032375" y="2614930"/>
            <a:ext cx="4565015" cy="45650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1" name="Image 8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AAIC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ojAAC8IgAAACYAANMk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838190" y="5646420"/>
            <a:ext cx="339090" cy="339725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BcMAADEJwAAcxAAABAgAAAmAAAACAAAAP//////////MAAAABQAAAAAAAAAAAD//wAAAQAAAP//AAABAA=="/>
              </a:ext>
            </a:extLst>
          </p:cNvSpPr>
          <p:nvPr/>
        </p:nvSpPr>
        <p:spPr>
          <a:xfrm>
            <a:off x="793750" y="1965325"/>
            <a:ext cx="567055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Kluczowe wnioski</a:t>
            </a:r>
            <a:endParaRPr lang="en-us" sz="44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QAAAA0AAAAAkAAAAEgAAACQAAAASAAAAAAAAAAAAAAAAAAAAAEAAABQAAAAfjoeM1AZr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4gQAAD0TAACzHgAAiSYAABAAAAAmAAAACAAAAP//////////MAAAABQAAAAAAAAAAAD//wAAAQAAAP//AAABAA=="/>
              </a:ext>
            </a:extLst>
          </p:cNvSpPr>
          <p:nvPr/>
        </p:nvSpPr>
        <p:spPr>
          <a:xfrm>
            <a:off x="793750" y="3127375"/>
            <a:ext cx="4196715" cy="3136900"/>
          </a:xfrm>
          <a:prstGeom prst="roundRect">
            <a:avLst>
              <a:gd name="adj" fmla="val 3037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K8UAADEFwAA3RYAABAgAAAmAAAACAAAAP//////////MAAAABQAAAAAAAAAAAD//wAAAQAAAP//AAABAA=="/>
              </a:ext>
            </a:extLst>
          </p:cNvSpPr>
          <p:nvPr/>
        </p:nvSpPr>
        <p:spPr>
          <a:xfrm>
            <a:off x="1028065" y="336232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Fundament ML</a:t>
            </a:r>
            <a:endParaRPr lang="en-us" sz="220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LMXAABBHQAAGCUAABAAAAAmAAAACAAAAP//////////MAAAABQAAAAAAAAAAAD//wAAAQAAAP//AAABAA=="/>
              </a:ext>
            </a:extLst>
          </p:cNvSpPr>
          <p:nvPr/>
        </p:nvSpPr>
        <p:spPr>
          <a:xfrm>
            <a:off x="1028065" y="3852545"/>
            <a:ext cx="3727450" cy="21774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Naiwny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 to kamień milowy klasyfikacji probabilistycznej - prosty matematycznie, ale niezwykle efektywny w praktyce. Stanowi doskonały punkt wyjścia do nauki uczenia maszynowego.</a:t>
            </a:r>
            <a:endParaRPr lang="en-us" cap="none"/>
          </a:p>
        </p:txBody>
      </p:sp>
      <p:sp>
        <p:nvSpPr>
          <p:cNvPr id="6" name="Shape 4"/>
          <p:cNvSpPr>
            <a:extLst>
              <a:ext uri="smNativeData">
                <pr:smNativeData xmlns:pr="smNativeData" xmlns="smNativeData" val="SMDATA_16_1CaSaRMAAAAlAAAAZQAAAA0AAAAAkAAAAEgAAACQAAAASAAAAAAAAAAAAAAAAAAAAAEAAABQAAAAfjoeM1AZr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GCAAAD0TAADoOQAAiSYAABAAAAAmAAAACAAAAP//////////MAAAABQAAAAAAAAAAAD//wAAAQAAAP//AAABAA=="/>
              </a:ext>
            </a:extLst>
          </p:cNvSpPr>
          <p:nvPr/>
        </p:nvSpPr>
        <p:spPr>
          <a:xfrm>
            <a:off x="5217160" y="3127375"/>
            <a:ext cx="4196080" cy="3136900"/>
          </a:xfrm>
          <a:prstGeom prst="roundRect">
            <a:avLst>
              <a:gd name="adj" fmla="val 3037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EAAK8UAADKNAAA3RYAABAgAAAmAAAACAAAAP//////////MAAAABQAAAAAAAAAAAD//wAAAQAAAP//AAABAA=="/>
              </a:ext>
            </a:extLst>
          </p:cNvSpPr>
          <p:nvPr/>
        </p:nvSpPr>
        <p:spPr>
          <a:xfrm>
            <a:off x="5451475" y="3362325"/>
            <a:ext cx="312991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Praktyczna wartość</a:t>
            </a:r>
            <a:endParaRPr lang="en-us" sz="2200" cap="none"/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EAALMXAAB3OAAA3CIAABAAAAAmAAAACAAAAP//////////MAAAABQAAAAAAAAAAAD//wAAAQAAAP//AAABAA=="/>
              </a:ext>
            </a:extLst>
          </p:cNvSpPr>
          <p:nvPr/>
        </p:nvSpPr>
        <p:spPr>
          <a:xfrm>
            <a:off x="5451475" y="3852545"/>
            <a:ext cx="3727450" cy="1814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Mimo upraszczających założeń, algorytm osiąga zaskakująco dobre wyniki w wielu rzeczywistych zastosowaniach, od filtrowania spamu po analizę sentymentu.</a:t>
            </a:r>
            <a:endParaRPr lang="en-us" cap="none"/>
          </a:p>
        </p:txBody>
      </p:sp>
      <p:sp>
        <p:nvSpPr>
          <p:cNvPr id="9" name="Shape 7"/>
          <p:cNvSpPr>
            <a:extLst>
              <a:ext uri="smNativeData">
                <pr:smNativeData xmlns:pr="smNativeData" xmlns="smNativeData" val="SMDATA_16_1CaSaRMAAAAlAAAAZQAAAA0AAAAAkAAAAEgAAACQAAAASAAAAAAAAAAAAAAAAAAAAAEAAABQAAAAfjoeM1AZr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TTsAAD0TAAAeVQAAiSYAABAAAAAmAAAACAAAAP//////////MAAAABQAAAAAAAAAAAD//wAAAQAAAP//AAABAA=="/>
              </a:ext>
            </a:extLst>
          </p:cNvSpPr>
          <p:nvPr/>
        </p:nvSpPr>
        <p:spPr>
          <a:xfrm>
            <a:off x="9639935" y="3127375"/>
            <a:ext cx="4196715" cy="3136900"/>
          </a:xfrm>
          <a:prstGeom prst="roundRect">
            <a:avLst>
              <a:gd name="adj" fmla="val 3037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zwAAK8UAAAvTgAA3RYAABAgAAAmAAAACAAAAP//////////MAAAABQAAAAAAAAAAAD//wAAAQAAAP//AAABAA=="/>
              </a:ext>
            </a:extLst>
          </p:cNvSpPr>
          <p:nvPr/>
        </p:nvSpPr>
        <p:spPr>
          <a:xfrm>
            <a:off x="9874885" y="3362325"/>
            <a:ext cx="283464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Efektywność</a:t>
            </a:r>
            <a:endParaRPr lang="en-us" sz="2200" cap="none"/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zwAALMXAACtUwAAGCUAABAAAAAmAAAACAAAAP//////////MAAAABQAAAAAAAAAAAD//wAAAQAAAP//AAABAA=="/>
              </a:ext>
            </a:extLst>
          </p:cNvSpPr>
          <p:nvPr/>
        </p:nvSpPr>
        <p:spPr>
          <a:xfrm>
            <a:off x="9874885" y="3852545"/>
            <a:ext cx="3727450" cy="21774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Niska złożoność obliczeniowa i szybkość działania czynią go idealnym wyborem dla dużych zbiorów danych i aplikacji wymagających odpowiedzi w czasie rzeczywistym.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AYAADQHAABPIgAAuAoAABAgAAAmAAAACAAAAP//////////MAAAABQAAAAAAAAAAAD//wAAAQAAAP//AAABAA=="/>
              </a:ext>
            </a:extLst>
          </p:cNvSpPr>
          <p:nvPr/>
        </p:nvSpPr>
        <p:spPr>
          <a:xfrm>
            <a:off x="1003300" y="1170940"/>
            <a:ext cx="4573905" cy="5715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Gdzie dalej?</a:t>
            </a:r>
            <a:endParaRPr lang="en-us" sz="360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BAAE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CwGAAC5DQAAsDcAAMgp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003300" y="2230755"/>
            <a:ext cx="8049260" cy="45612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zoAAP0MAACMSAAAvw4AABAgAAAmAAAACAAAAP//////////MAAAABQAAAAAAAAAAAD//wAAAQAAAP//AAABAA=="/>
              </a:ext>
            </a:extLst>
          </p:cNvSpPr>
          <p:nvPr/>
        </p:nvSpPr>
        <p:spPr>
          <a:xfrm>
            <a:off x="9506585" y="2111375"/>
            <a:ext cx="2286635" cy="285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Ścieżka rozwoju</a:t>
            </a:r>
            <a:endParaRPr lang="en-us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zoAAKgPAADgUwAASBEAABAgAAAmAAAACAAAAP//////////MAAAABQAAAAAAAAAAAD//wAAAQAAAP//AAABAA=="/>
              </a:ext>
            </a:extLst>
          </p:cNvSpPr>
          <p:nvPr/>
        </p:nvSpPr>
        <p:spPr>
          <a:xfrm>
            <a:off x="9506585" y="2545080"/>
            <a:ext cx="4128135" cy="264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Eksperymentuj z danymi:</a:t>
            </a:r>
            <a:endParaRPr lang="en-us" sz="14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zoAABkSAADgUwAAnRcAABAAAAAmAAAACAAAAP//////////MAAAABQAAAAAAAAAAAD//wAAAQAAAP//AAABAA=="/>
              </a:ext>
            </a:extLst>
          </p:cNvSpPr>
          <p:nvPr/>
        </p:nvSpPr>
        <p:spPr>
          <a:xfrm>
            <a:off x="9506585" y="2941955"/>
            <a:ext cx="4128135" cy="8966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Kaggle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datasets i konkursy</a:t>
            </a:r>
            <a:endParaRPr lang="en-us" sz="1400" cap="none"/>
          </a:p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UCI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Machine Learning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Repository</a:t>
            </a:r>
            <a:endParaRPr lang="en-us" sz="1400" cap="none"/>
          </a:p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Własne projekty z rzeczywistymi danymi</a:t>
            </a:r>
            <a:endParaRPr lang="en-us" sz="14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zoAAG4YAADgUwAADhoAABAgAAAmAAAACAAAAP//////////MAAAABQAAAAAAAAAAAD//wAAAQAAAP//AAABAA=="/>
              </a:ext>
            </a:extLst>
          </p:cNvSpPr>
          <p:nvPr/>
        </p:nvSpPr>
        <p:spPr>
          <a:xfrm>
            <a:off x="9506585" y="3971290"/>
            <a:ext cx="4128135" cy="264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Poznaj inne algorytmy:</a:t>
            </a:r>
            <a:endParaRPr lang="en-us" sz="14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zoAAN8aAADgUwAAVSIAABAAAAAmAAAACAAAAP//////////MAAAABQAAAAAAAAAAAD//wAAAQAAAP//AAABAA=="/>
              </a:ext>
            </a:extLst>
          </p:cNvSpPr>
          <p:nvPr/>
        </p:nvSpPr>
        <p:spPr>
          <a:xfrm>
            <a:off x="9506585" y="4368165"/>
            <a:ext cx="4128135" cy="12128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Decision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Trees i Random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Forests</a:t>
            </a:r>
            <a:endParaRPr lang="en-us" sz="1400" cap="none"/>
          </a:p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Support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Vector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Machines</a:t>
            </a:r>
            <a:endParaRPr lang="en-us" sz="1400" cap="none"/>
          </a:p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Neural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Networks i Deep Learning</a:t>
            </a:r>
            <a:endParaRPr lang="en-us" sz="1400" cap="none"/>
          </a:p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Gradient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Boosting (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XGBoost,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LightGBM)</a:t>
            </a:r>
            <a:endParaRPr lang="en-us" sz="140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zoAACYjAADgUwAAxiQAABAgAAAmAAAACAAAAP//////////MAAAABQAAAAAAAAAAAD//wAAAQAAAP//AAABAA=="/>
              </a:ext>
            </a:extLst>
          </p:cNvSpPr>
          <p:nvPr/>
        </p:nvSpPr>
        <p:spPr>
          <a:xfrm>
            <a:off x="9506585" y="5713730"/>
            <a:ext cx="4128135" cy="2641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40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Rozwijaj umiejętności:</a:t>
            </a:r>
            <a:endParaRPr lang="en-us" sz="14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zoAAJclAADgUwAAGysAABAAAAAmAAAACAAAAP//////////MAAAABQAAAAAAAAAAAD//wAAAQAAAP//AAABAA=="/>
              </a:ext>
            </a:extLst>
          </p:cNvSpPr>
          <p:nvPr/>
        </p:nvSpPr>
        <p:spPr>
          <a:xfrm>
            <a:off x="9506585" y="6110605"/>
            <a:ext cx="4128135" cy="8966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Feature engineering</a:t>
            </a:r>
            <a:endParaRPr lang="en-us" sz="1400" cap="none"/>
          </a:p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Hyperparameter tuning</a:t>
            </a:r>
            <a:endParaRPr lang="en-us" sz="1400" cap="none"/>
          </a:p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Model </a:t>
            </a: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interpretability</a:t>
            </a:r>
            <a:endParaRPr lang="en-us" sz="14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P4FAAAMOQAAWgoAABAgAAAmAAAACAAAAP//////////MAAAABQAAAAAAAAAAAD//wAAAQAAAP//AAABAA=="/>
              </a:ext>
            </a:extLst>
          </p:cNvSpPr>
          <p:nvPr/>
        </p:nvSpPr>
        <p:spPr>
          <a:xfrm>
            <a:off x="793750" y="974090"/>
            <a:ext cx="847979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Polecane źródła i materiały</a:t>
            </a:r>
            <a:endParaRPr lang="en-us" sz="445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7AAkF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AlDQAAwg8AAAU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2136775"/>
            <a:ext cx="1767840" cy="1767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MMZAABTFgAA8RsAABAgAAAmAAAACAAAAP//////////MAAAABQAAAAAAAAAAAD//wAAAQAAAP//AAABAA=="/>
              </a:ext>
            </a:extLst>
          </p:cNvSpPr>
          <p:nvPr/>
        </p:nvSpPr>
        <p:spPr>
          <a:xfrm>
            <a:off x="793750" y="418782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Kursy online</a:t>
            </a:r>
            <a:endParaRPr lang="en-us" sz="22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MccAACiFwAAtSUAABAAAAAmAAAACAAAAP//////////MAAAABQAAAAAAAAAAAD//wAAAQAAAP//AAABAA=="/>
              </a:ext>
            </a:extLst>
          </p:cNvSpPr>
          <p:nvPr/>
        </p:nvSpPr>
        <p:spPr>
          <a:xfrm>
            <a:off x="793750" y="4678045"/>
            <a:ext cx="304800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Machine Learning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from Scratch (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AssemblyAI) - implementacje algorytmów od podstaw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IwmAACiFwAAAysAABAAAAAmAAAACAAAAP//////////MAAAABQAAAAAAAAAAAD//wAAAQAAAP//AAABAA=="/>
              </a:ext>
            </a:extLst>
          </p:cNvSpPr>
          <p:nvPr/>
        </p:nvSpPr>
        <p:spPr>
          <a:xfrm>
            <a:off x="793750" y="6266180"/>
            <a:ext cx="30480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Coursera ML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Specialization - Andrew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Ng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pic>
        <p:nvPicPr>
          <p:cNvPr id="7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FBAU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EZAAAlDQAAQSQAAAUY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125595" y="2136775"/>
            <a:ext cx="1767840" cy="1767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RkAAMMZAAAhLAAAHx4AABAAAAAmAAAACAAAAP//////////MAAAABQAAAAAAAAAAAD//wAAAQAAAP//AAABAA=="/>
              </a:ext>
            </a:extLst>
          </p:cNvSpPr>
          <p:nvPr/>
        </p:nvSpPr>
        <p:spPr>
          <a:xfrm>
            <a:off x="4125595" y="4187825"/>
            <a:ext cx="304800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Repozytoria GitHub</a:t>
            </a:r>
            <a:endParaRPr lang="en-us" sz="2200" cap="none"/>
          </a:p>
        </p:txBody>
      </p:sp>
      <p:sp>
        <p:nvSpPr>
          <p:cNvPr id="9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RkAAPUeAAAhLAAAbCMAABAAAAAmAAAACAAAAP//////////MAAAABQAAAAAAAAAAAD//wAAAQAAAP//AAABAA=="/>
              </a:ext>
            </a:extLst>
          </p:cNvSpPr>
          <p:nvPr/>
        </p:nvSpPr>
        <p:spPr>
          <a:xfrm>
            <a:off x="4125595" y="5032375"/>
            <a:ext cx="30480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Projekty z implementacjami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Naive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Bayes:</a:t>
            </a:r>
            <a:endParaRPr lang="en-us" cap="none"/>
          </a:p>
        </p:txBody>
      </p:sp>
      <p:sp>
        <p:nvSpPr>
          <p:cNvPr id="10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RkAAEMkAAAhLAAAfiYAABAgAAAmAAAACAAAAP//////////MAAAABQAAAAAAAAAAAD//wAAAQAAAP//AAABAA=="/>
              </a:ext>
            </a:extLst>
          </p:cNvSpPr>
          <p:nvPr/>
        </p:nvSpPr>
        <p:spPr>
          <a:xfrm>
            <a:off x="4125595" y="5894705"/>
            <a:ext cx="304800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-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scikit-learn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examples</a:t>
            </a:r>
            <a:endParaRPr lang="en-us" cap="none"/>
          </a:p>
        </p:txBody>
      </p:sp>
      <p:sp>
        <p:nvSpPr>
          <p:cNvPr id="11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RkAAFUnAAAhLAAAkCkAABAgAAAmAAAACAAAAP//////////MAAAABQAAAAAAAAAAAD//wAAAQAAAP//AAABAA=="/>
              </a:ext>
            </a:extLst>
          </p:cNvSpPr>
          <p:nvPr/>
        </p:nvSpPr>
        <p:spPr>
          <a:xfrm>
            <a:off x="4125595" y="6393815"/>
            <a:ext cx="304800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-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ML-From-Scratch</a:t>
            </a:r>
            <a:endParaRPr lang="en-us" cap="none"/>
          </a:p>
        </p:txBody>
      </p:sp>
      <p:sp>
        <p:nvSpPr>
          <p:cNvPr id="12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RkAAGYqAAAhLAAAoiwAABAgAAAmAAAACAAAAP//////////MAAAABQAAAAAAAAAAAD//wAAAQAAAP//AAABAA=="/>
              </a:ext>
            </a:extLst>
          </p:cNvSpPr>
          <p:nvPr/>
        </p:nvSpPr>
        <p:spPr>
          <a:xfrm>
            <a:off x="4125595" y="6892290"/>
            <a:ext cx="30480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-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Awesome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Machine Learning</a:t>
            </a:r>
            <a:endParaRPr lang="en-us" cap="none"/>
          </a:p>
        </p:txBody>
      </p:sp>
      <p:pic>
        <p:nvPicPr>
          <p:cNvPr id="13" name="Image 2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+/39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8tAAAlDQAAvzgAAAUY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456805" y="2136775"/>
            <a:ext cx="1767840" cy="1767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y0AAMMZAABQPwAA8RsAABAgAAAmAAAACAAAAP//////////MAAAABQAAAAAAAAAAAD//wAAAQAAAP//AAABAA=="/>
              </a:ext>
            </a:extLst>
          </p:cNvSpPr>
          <p:nvPr/>
        </p:nvSpPr>
        <p:spPr>
          <a:xfrm>
            <a:off x="7456805" y="418782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Dokumentacja</a:t>
            </a:r>
            <a:endParaRPr lang="en-us" sz="2200" cap="none"/>
          </a:p>
        </p:txBody>
      </p:sp>
      <p:sp>
        <p:nvSpPr>
          <p:cNvPr id="15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y0AAMccAACfQAAAPiEAABAAAAAmAAAACAAAAP//////////MAAAABQAAAAAAAAAAAD//wAAAQAAAP//AAABAA=="/>
              </a:ext>
            </a:extLst>
          </p:cNvSpPr>
          <p:nvPr/>
        </p:nvSpPr>
        <p:spPr>
          <a:xfrm>
            <a:off x="7456805" y="4678045"/>
            <a:ext cx="30480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scikit-learn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docs - kompletna dokumentacja z przykładami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16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y0AABUiAACfQAAAjCYAABAAAAAmAAAACAAAAP//////////MAAAABQAAAAAAAAAAAD//wAAAQAAAP//AAABAA=="/>
              </a:ext>
            </a:extLst>
          </p:cNvSpPr>
          <p:nvPr/>
        </p:nvSpPr>
        <p:spPr>
          <a:xfrm>
            <a:off x="7456805" y="5540375"/>
            <a:ext cx="30480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Towards Data Science - artykuły i tutoriale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pic>
        <p:nvPicPr>
          <p:cNvPr id="17" name="Image 3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/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5CAAAlDQAAPk0AAAUYAAAQAAAAJgAAAAgAAAD//////////z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10788650" y="2136775"/>
            <a:ext cx="1767840" cy="1767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8" name="Text 1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kIAAMMZAADPUwAA8RsAABAgAAAmAAAACAAAAP//////////MAAAABQAAAAAAAAAAAD//wAAAQAAAP//AAABAA=="/>
              </a:ext>
            </a:extLst>
          </p:cNvSpPr>
          <p:nvPr/>
        </p:nvSpPr>
        <p:spPr>
          <a:xfrm>
            <a:off x="10788650" y="418782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Książki</a:t>
            </a:r>
            <a:endParaRPr lang="en-us" sz="2200" cap="none"/>
          </a:p>
        </p:txBody>
      </p:sp>
      <p:sp>
        <p:nvSpPr>
          <p:cNvPr id="19" name="Text 1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kIAAMccAAAeVQAAPiEAABAAAAAmAAAACAAAAP//////////MAAAABQAAAAAAAAAAAD//wAAAQAAAP//AAABAA=="/>
              </a:ext>
            </a:extLst>
          </p:cNvSpPr>
          <p:nvPr/>
        </p:nvSpPr>
        <p:spPr>
          <a:xfrm>
            <a:off x="10788650" y="4678045"/>
            <a:ext cx="30480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Python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Machine Learning - Sebastian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Raschka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20" name="Text 1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kIAABUiAAAeVQAAjCYAABAAAAAmAAAACAAAAP//////////MAAAABQAAAAAAAAAAAD//wAAAQAAAP//AAABAA=="/>
              </a:ext>
            </a:extLst>
          </p:cNvSpPr>
          <p:nvPr/>
        </p:nvSpPr>
        <p:spPr>
          <a:xfrm>
            <a:off x="10788650" y="5540375"/>
            <a:ext cx="30480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Hands-On ML -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Aurélien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Géron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AVZs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IQEAADEJwAA4AgAABAgAAAmAAAACAAAAP//////////MAAAABQAAAAAAAAAAAD//wAAAQAAAP//AAABAA=="/>
              </a:ext>
            </a:extLst>
          </p:cNvSpPr>
          <p:nvPr/>
        </p:nvSpPr>
        <p:spPr>
          <a:xfrm>
            <a:off x="793750" y="734060"/>
            <a:ext cx="567055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Historia i geneza</a:t>
            </a:r>
            <a:endParaRPr lang="en-us" sz="44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6_1CaSaRMAAAAlAAAAZQAAAA0AAAAAkAAAAEgAAACQAAAASAAAAAAAAAAAAAAAAAAAAAEAAABQAAAA4UBIFjABGUAAAAAAAADwvwAAAAAAAOA/AAAAAAAA4D8AAAAAAADgPwAAAAAAAOA/AAAAAAAA4D8AAAAAAADgPwAAAAAAAOA/AAAAAAAA4D8CAAAAjAAAAAEAAAAAAAAAG02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BAWc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02XAP///wEAAAAAAAAAAAAAAAAAAAAAAAAAAAAAAAAAAAAAAAAAAAAAAAB/f38A5+bmA8zMzADAwP8Af39/AAAAAAAAAAAAAAAAAAAAAAAAAAAAIQAAABgAAAAUAAAA6CwAAKoLAAAYLQAAHC4AABAAAAAmAAAACAAAAP//////////MAAAABQAAAAAAAAAAAD//wAAAQAAAP//AAABAA=="/>
              </a:ext>
            </a:extLst>
          </p:cNvSpPr>
          <p:nvPr/>
        </p:nvSpPr>
        <p:spPr>
          <a:xfrm>
            <a:off x="7299960" y="1896110"/>
            <a:ext cx="30480" cy="5599430"/>
          </a:xfrm>
          <a:prstGeom prst="roundRect">
            <a:avLst>
              <a:gd name="adj" fmla="val 312558"/>
            </a:avLst>
          </a:prstGeom>
          <a:solidFill>
            <a:srgbClr val="1B4D97"/>
          </a:solidFill>
          <a:ln>
            <a:noFill/>
          </a:ln>
          <a:effectLst/>
        </p:spPr>
      </p:sp>
      <p:sp>
        <p:nvSpPr>
          <p:cNvPr id="4" name="Shape 2"/>
          <p:cNvSpPr>
            <a:extLst>
              <a:ext uri="smNativeData">
                <pr:smNativeData xmlns:pr="smNativeData" xmlns="smNativeData" val="SMDATA_16_1CaSaRMAAAAlAAAAZQAAAA0AAAAAkAAAAEgAAACQAAAASAAAAAAAAAAAAAAAAAAAAAEAAABQAAAA4UBIFjABGUAAAAAAAADwvwAAAAAAAOA/AAAAAAAA4D8AAAAAAADgPwAAAAAAAOA/AAAAAAAA4D8AAAAAAADgPwAAAAAAAOA/AAAAAAAA4D8CAAAAjAAAAAEAAAAAAAAAG02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BrTM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02XAP///wEAAAAAAAAAAAAAAAAAAAAAAAAAAAAAAAAAAAAAAAAAAAAAAAB/f38A5+bmA8zMzADAwP8Af39/AAAAAAAAAAAAAAAAAAAAAAAAAAAAIQAAABgAAAAUAAAAbycAACQNAACeKwAAVA0AABAAAAAmAAAACAAAAP//////////MAAAABQAAAAAAAAAAAD//wAAAQAAAP//AAABAA=="/>
              </a:ext>
            </a:extLst>
          </p:cNvSpPr>
          <p:nvPr/>
        </p:nvSpPr>
        <p:spPr>
          <a:xfrm>
            <a:off x="6410325" y="2136140"/>
            <a:ext cx="680085" cy="30480"/>
          </a:xfrm>
          <a:prstGeom prst="roundRect">
            <a:avLst>
              <a:gd name="adj" fmla="val 312558"/>
            </a:avLst>
          </a:prstGeom>
          <a:solidFill>
            <a:srgbClr val="1B4D97"/>
          </a:solidFill>
          <a:ln>
            <a:noFill/>
          </a:ln>
          <a:effectLst/>
        </p:spPr>
      </p:sp>
      <p:sp>
        <p:nvSpPr>
          <p:cNvPr id="5" name="Shape 3"/>
          <p:cNvSpPr>
            <a:extLst>
              <a:ext uri="smNativeData">
                <pr:smNativeData xmlns:pr="smNativeData" xmlns="smNativeData" val="SMDATA_16_1CaSaRMAAAAlAAAAZQAAAA0AAAAAkAAAAEgAAACQAAAASAAAAAAAAAAAAAAAAAAAAAEAAABQAAAAL8A+OnXl1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ATs8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bisAAKoLAACSLgAAzg4AABAAAAAmAAAACAAAAP//////////MAAAABQAAAAAAAAAAAD//wAAAQAAAP//AAABAA=="/>
              </a:ext>
            </a:extLst>
          </p:cNvSpPr>
          <p:nvPr/>
        </p:nvSpPr>
        <p:spPr>
          <a:xfrm>
            <a:off x="7059930" y="1896110"/>
            <a:ext cx="510540" cy="510540"/>
          </a:xfrm>
          <a:prstGeom prst="roundRect">
            <a:avLst>
              <a:gd name="adj" fmla="val 18669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6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CsAAO0LAAAMLgAAiw4AABAgAAAmAAAACAAAAP//////////MAAAABQAAAAAAAAAAAD//wAAAQAAAP//AAABAA=="/>
              </a:ext>
            </a:extLst>
          </p:cNvSpPr>
          <p:nvPr/>
        </p:nvSpPr>
        <p:spPr>
          <a:xfrm>
            <a:off x="7145020" y="1938655"/>
            <a:ext cx="34036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1</a:t>
            </a:r>
            <a:endParaRPr lang="en-us" sz="2650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A+ps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RQAACUMAAAGJgAAUw4AABAgAAAmAAAACAAAAP//////////MAAAABQAAAAAAAAAAAD//wAAAQAAAP//AAABAA=="/>
              </a:ext>
            </a:extLst>
          </p:cNvSpPr>
          <p:nvPr/>
        </p:nvSpPr>
        <p:spPr>
          <a:xfrm>
            <a:off x="3345815" y="197421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XVIII wiek</a:t>
            </a:r>
            <a:endParaRPr lang="en-us" sz="2200" cap="none"/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Bpmc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CkPAAAGJgAAoBMAABAAAAAmAAAACAAAAP//////////MAAAABQAAAAAAAAAAAD//wAAAQAAAP//AAABAA=="/>
              </a:ext>
            </a:extLst>
          </p:cNvSpPr>
          <p:nvPr/>
        </p:nvSpPr>
        <p:spPr>
          <a:xfrm>
            <a:off x="793750" y="2464435"/>
            <a:ext cx="538734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Thomas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 formułuje podstawowe twierdzenie o prawdopodobieństwie warunkowym</a:t>
            </a:r>
            <a:endParaRPr lang="en-us" cap="none"/>
          </a:p>
        </p:txBody>
      </p:sp>
      <p:sp>
        <p:nvSpPr>
          <p:cNvPr id="9" name="Shape 7"/>
          <p:cNvSpPr>
            <a:extLst>
              <a:ext uri="smNativeData">
                <pr:smNativeData xmlns:pr="smNativeData" xmlns="smNativeData" val="SMDATA_16_1CaSaRMAAAAlAAAAZQAAAA0AAAAAkAAAAEgAAACQAAAASAAAAAAAAAAAAAAAAAAAAAEAAABQAAAA4UBIFjABGUAAAAAAAADwvwAAAAAAAOA/AAAAAAAA4D8AAAAAAADgPwAAAAAAAOA/AAAAAAAA4D8AAAAAAADgPwAAAAAAAOA/AAAAAAAA4D8CAAAAjAAAAAEAAAAAAAAAG02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DBMs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02XAP///wEAAAAAAAAAAAAAAAAAAAAAAAAAAAAAAAAAAAAAAAAAAAAAAAB/f38A5+bmA8zMzADAwP8Af39/AAAAAAAAAAAAAAAAAAAAAAAAAAAAIQAAABgAAAAUAAAAYi4AAIMVAACRMgAAsxUAABAAAAAmAAAACAAAAP//////////MAAAABQAAAAAAAAAAAD//wAAAQAAAP//AAABAA=="/>
              </a:ext>
            </a:extLst>
          </p:cNvSpPr>
          <p:nvPr/>
        </p:nvSpPr>
        <p:spPr>
          <a:xfrm>
            <a:off x="7539990" y="3496945"/>
            <a:ext cx="680085" cy="30480"/>
          </a:xfrm>
          <a:prstGeom prst="roundRect">
            <a:avLst>
              <a:gd name="adj" fmla="val 312558"/>
            </a:avLst>
          </a:prstGeom>
          <a:solidFill>
            <a:srgbClr val="1B4D97"/>
          </a:solidFill>
          <a:ln>
            <a:noFill/>
          </a:ln>
          <a:effectLst/>
        </p:spPr>
      </p:sp>
      <p:sp>
        <p:nvSpPr>
          <p:cNvPr id="10" name="Shape 8"/>
          <p:cNvSpPr>
            <a:extLst>
              <a:ext uri="smNativeData">
                <pr:smNativeData xmlns:pr="smNativeData" xmlns="smNativeData" val="SMDATA_16_1CaSaRMAAAAlAAAAZQAAAA0AAAAAkAAAAEgAAACQAAAASAAAAAAAAAAAAAAAAAAAAAEAAABQAAAAL8A+OnXl1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Dov8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bisAAAkUAACSLgAALRcAABAAAAAmAAAACAAAAP//////////MAAAABQAAAAAAAAAAAD//wAAAQAAAP//AAABAA=="/>
              </a:ext>
            </a:extLst>
          </p:cNvSpPr>
          <p:nvPr/>
        </p:nvSpPr>
        <p:spPr>
          <a:xfrm>
            <a:off x="7059930" y="3256915"/>
            <a:ext cx="510540" cy="510540"/>
          </a:xfrm>
          <a:prstGeom prst="roundRect">
            <a:avLst>
              <a:gd name="adj" fmla="val 18669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CsAAEwUAAAMLgAA6hYAABAgAAAmAAAACAAAAP//////////MAAAABQAAAAAAAAAAAD//wAAAQAAAP//AAABAA=="/>
              </a:ext>
            </a:extLst>
          </p:cNvSpPr>
          <p:nvPr/>
        </p:nvSpPr>
        <p:spPr>
          <a:xfrm>
            <a:off x="7145020" y="3299460"/>
            <a:ext cx="34036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2</a:t>
            </a:r>
            <a:endParaRPr lang="en-us" sz="2650" cap="none"/>
          </a:p>
        </p:txBody>
      </p:sp>
      <p:sp>
        <p:nvSpPr>
          <p:cNvPr id="12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jMAAIQUAABrRQAAshYAABAgAAAmAAAACAAAAP//////////MAAAABQAAAAAAAAAAAD//wAAAQAAAP//AAABAA=="/>
              </a:ext>
            </a:extLst>
          </p:cNvSpPr>
          <p:nvPr/>
        </p:nvSpPr>
        <p:spPr>
          <a:xfrm>
            <a:off x="8449310" y="333502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1950-1960</a:t>
            </a:r>
            <a:endParaRPr lang="en-us" sz="2200" cap="none"/>
          </a:p>
        </p:txBody>
      </p:sp>
      <p:sp>
        <p:nvSpPr>
          <p:cNvPr id="13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9/f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jMAAIgXAAAeVQAA/xsAABAAAAAmAAAACAAAAP//////////MAAAABQAAAAAAAAAAAD//wAAAQAAAP//AAABAA=="/>
              </a:ext>
            </a:extLst>
          </p:cNvSpPr>
          <p:nvPr/>
        </p:nvSpPr>
        <p:spPr>
          <a:xfrm>
            <a:off x="8449310" y="3825240"/>
            <a:ext cx="538734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Pierwsze zastosowania w rozpoznawaniu wzorców i teorii decyzji</a:t>
            </a:r>
            <a:endParaRPr lang="en-us" cap="none"/>
          </a:p>
        </p:txBody>
      </p:sp>
      <p:sp>
        <p:nvSpPr>
          <p:cNvPr id="14" name="Shape 12"/>
          <p:cNvSpPr>
            <a:extLst>
              <a:ext uri="smNativeData">
                <pr:smNativeData xmlns:pr="smNativeData" xmlns="smNativeData" val="SMDATA_16_1CaSaRMAAAAlAAAAZQAAAA0AAAAAkAAAAEgAAACQAAAASAAAAAAAAAAAAAAAAAAAAAEAAABQAAAA4UBIFjABGUAAAAAAAADwvwAAAAAAAOA/AAAAAAAA4D8AAAAAAADgPwAAAAAAAOA/AAAAAAAA4D8AAAAAAADgPwAAAAAAAOA/AAAAAAAA4D8CAAAAjAAAAAEAAAAAAAAAG02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02XAP///wEAAAAAAAAAAAAAAAAAAAAAAAAAAAAAAAAAAAAAAAAAAAAAAAB/f38A5+bmA8zMzADAwP8Af39/AAAAAAAAAAAAAAAAAAAAAAAAAAAAIQAAABgAAAAUAAAAbycAALscAACeKwAA6xwAABAAAAAmAAAACAAAAP//////////MAAAABQAAAAAAAAAAAD//wAAAQAAAP//AAABAA=="/>
              </a:ext>
            </a:extLst>
          </p:cNvSpPr>
          <p:nvPr/>
        </p:nvSpPr>
        <p:spPr>
          <a:xfrm>
            <a:off x="6410325" y="4670425"/>
            <a:ext cx="680085" cy="30480"/>
          </a:xfrm>
          <a:prstGeom prst="roundRect">
            <a:avLst>
              <a:gd name="adj" fmla="val 312558"/>
            </a:avLst>
          </a:prstGeom>
          <a:solidFill>
            <a:srgbClr val="1B4D97"/>
          </a:solidFill>
          <a:ln>
            <a:noFill/>
          </a:ln>
          <a:effectLst/>
        </p:spPr>
      </p:sp>
      <p:sp>
        <p:nvSpPr>
          <p:cNvPr id="15" name="Shape 13"/>
          <p:cNvSpPr>
            <a:extLst>
              <a:ext uri="smNativeData">
                <pr:smNativeData xmlns:pr="smNativeData" xmlns="smNativeData" val="SMDATA_16_1CaSaRMAAAAlAAAAZQAAAA0AAAAAkAAAAEgAAACQAAAASAAAAAAAAAAAAAAAAAAAAAEAAABQAAAAL8A+OnXl1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bisAAEEbAACSLgAAZB4AABAAAAAmAAAACAAAAP//////////MAAAABQAAAAAAAAAAAD//wAAAQAAAP//AAABAA=="/>
              </a:ext>
            </a:extLst>
          </p:cNvSpPr>
          <p:nvPr/>
        </p:nvSpPr>
        <p:spPr>
          <a:xfrm>
            <a:off x="7059930" y="4430395"/>
            <a:ext cx="510540" cy="509905"/>
          </a:xfrm>
          <a:prstGeom prst="roundRect">
            <a:avLst>
              <a:gd name="adj" fmla="val 18669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6" name="Text 1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CsAAIQbAAAMLgAAIR4AABAgAAAmAAAACAAAAP//////////MAAAABQAAAAAAAAAAAD//wAAAQAAAP//AAABAA=="/>
              </a:ext>
            </a:extLst>
          </p:cNvSpPr>
          <p:nvPr/>
        </p:nvSpPr>
        <p:spPr>
          <a:xfrm>
            <a:off x="7145020" y="4472940"/>
            <a:ext cx="340360" cy="4248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3</a:t>
            </a:r>
            <a:endParaRPr lang="en-us" sz="2650" cap="none"/>
          </a:p>
        </p:txBody>
      </p:sp>
      <p:sp>
        <p:nvSpPr>
          <p:cNvPr id="17" name="Text 1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RQAALsbAAAGJgAA6R0AABAgAAAmAAAACAAAAP//////////MAAAABQAAAAAAAAAAAD//wAAAQAAAP//AAABAA=="/>
              </a:ext>
            </a:extLst>
          </p:cNvSpPr>
          <p:nvPr/>
        </p:nvSpPr>
        <p:spPr>
          <a:xfrm>
            <a:off x="3345815" y="450786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1990-2000</a:t>
            </a:r>
            <a:endParaRPr lang="en-us" sz="2200" cap="none"/>
          </a:p>
        </p:txBody>
      </p:sp>
      <p:sp>
        <p:nvSpPr>
          <p:cNvPr id="18" name="Text 1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MAeAAAGJgAANyMAABAAAAAmAAAACAAAAP//////////MAAAABQAAAAAAAAAAAD//wAAAQAAAP//AAABAA=="/>
              </a:ext>
            </a:extLst>
          </p:cNvSpPr>
          <p:nvPr/>
        </p:nvSpPr>
        <p:spPr>
          <a:xfrm>
            <a:off x="793750" y="4998720"/>
            <a:ext cx="538734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r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Adaptacja do uczenia maszynowego i filtrowania spamu</a:t>
            </a:r>
            <a:endParaRPr lang="en-us" cap="none"/>
          </a:p>
        </p:txBody>
      </p:sp>
      <p:sp>
        <p:nvSpPr>
          <p:cNvPr id="19" name="Shape 17"/>
          <p:cNvSpPr>
            <a:extLst>
              <a:ext uri="smNativeData">
                <pr:smNativeData xmlns:pr="smNativeData" xmlns="smNativeData" val="SMDATA_16_1CaSaRMAAAAlAAAAZQAAAA0AAAAAkAAAAEgAAACQAAAASAAAAAAAAAAAAAAAAAAAAAEAAABQAAAA4UBIFjABGUAAAAAAAADwvwAAAAAAAOA/AAAAAAAA4D8AAAAAAADgPwAAAAAAAOA/AAAAAAAA4D8AAAAAAADgPwAAAAAAAOA/AAAAAAAA4D8CAAAAjAAAAAEAAAAAAAAAG02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02XAP///wEAAAAAAAAAAAAAAAAAAAAAAAAAAAAAAAAAAAAAAAAAAAAAAAB/f38A5+bmA8zMzADAwP8Af39/AAAAAAAAAAAAAAAAAAAAAAAAAAAAIQAAABgAAAAUAAAAYi4AAPIjAACRMgAAIiQAABAAAAAmAAAACAAAAP//////////MAAAABQAAAAAAAAAAAD//wAAAQAAAP//AAABAA=="/>
              </a:ext>
            </a:extLst>
          </p:cNvSpPr>
          <p:nvPr/>
        </p:nvSpPr>
        <p:spPr>
          <a:xfrm>
            <a:off x="7539990" y="5843270"/>
            <a:ext cx="680085" cy="30480"/>
          </a:xfrm>
          <a:prstGeom prst="roundRect">
            <a:avLst>
              <a:gd name="adj" fmla="val 312558"/>
            </a:avLst>
          </a:prstGeom>
          <a:solidFill>
            <a:srgbClr val="1B4D97"/>
          </a:solidFill>
          <a:ln>
            <a:noFill/>
          </a:ln>
          <a:effectLst/>
        </p:spPr>
      </p:sp>
      <p:sp>
        <p:nvSpPr>
          <p:cNvPr id="20" name="Shape 18"/>
          <p:cNvSpPr>
            <a:extLst>
              <a:ext uri="smNativeData">
                <pr:smNativeData xmlns:pr="smNativeData" xmlns="smNativeData" val="SMDATA_16_1CaSaRMAAAAlAAAAZQAAAA0AAAAAkAAAAEgAAACQAAAASAAAAAAAAAAAAAAAAAAAAAEAAABQAAAAL8A+OnXl1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bisAAHgiAACSLgAAnCUAABAAAAAmAAAACAAAAP//////////MAAAABQAAAAAAAAAAAD//wAAAQAAAP//AAABAA=="/>
              </a:ext>
            </a:extLst>
          </p:cNvSpPr>
          <p:nvPr/>
        </p:nvSpPr>
        <p:spPr>
          <a:xfrm>
            <a:off x="7059930" y="5603240"/>
            <a:ext cx="510540" cy="510540"/>
          </a:xfrm>
          <a:prstGeom prst="roundRect">
            <a:avLst>
              <a:gd name="adj" fmla="val 18669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21" name="Text 1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MAp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CsAALsiAAAMLgAAWSUAABAgAAAmAAAACAAAAP//////////MAAAABQAAAAAAAAAAAD//wAAAQAAAP//AAABAA=="/>
              </a:ext>
            </a:extLst>
          </p:cNvSpPr>
          <p:nvPr/>
        </p:nvSpPr>
        <p:spPr>
          <a:xfrm>
            <a:off x="7145020" y="5645785"/>
            <a:ext cx="34036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4</a:t>
            </a:r>
            <a:endParaRPr lang="en-us" sz="2650" cap="none"/>
          </a:p>
        </p:txBody>
      </p:sp>
      <p:sp>
        <p:nvSpPr>
          <p:cNvPr id="22" name="Text 2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8B9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jMAAPMiAABrRQAAISUAABAgAAAmAAAACAAAAP//////////MAAAABQAAAAAAAAAAAD//wAAAQAAAP//AAABAA=="/>
              </a:ext>
            </a:extLst>
          </p:cNvSpPr>
          <p:nvPr/>
        </p:nvSpPr>
        <p:spPr>
          <a:xfrm>
            <a:off x="8449310" y="568134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Dzisiaj</a:t>
            </a:r>
            <a:endParaRPr lang="en-us" sz="2200" cap="none"/>
          </a:p>
        </p:txBody>
      </p:sp>
      <p:sp>
        <p:nvSpPr>
          <p:cNvPr id="23" name="Text 2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cAu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jMAAPclAAAeVQAAMigAABAgAAAmAAAACAAAAP//////////MAAAABQAAAAAAAAAAAD//wAAAQAAAP//AAABAA=="/>
              </a:ext>
            </a:extLst>
          </p:cNvSpPr>
          <p:nvPr/>
        </p:nvSpPr>
        <p:spPr>
          <a:xfrm>
            <a:off x="8449310" y="6171565"/>
            <a:ext cx="538734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Szeroko stosowany w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NLP, analizie danych i AI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YAB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+gYAAC4VAABeMwAApRkAABAAAAAmAAAACAAAAP//////////MAAAABQAAAAAAAAAAAD//wAAAQAAAP//AAABAA=="/>
              </a:ext>
            </a:extLst>
          </p:cNvSpPr>
          <p:nvPr/>
        </p:nvSpPr>
        <p:spPr>
          <a:xfrm>
            <a:off x="1134110" y="3442970"/>
            <a:ext cx="721614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"Prawdopodobieństwo to klucz do zrozumienia niepewności i podejmowania racjonalnych decyzji w obliczu niekompletnej informacji"</a:t>
            </a:r>
            <a:endParaRPr lang="en-us" cap="none"/>
          </a:p>
        </p:txBody>
      </p:sp>
      <p:sp>
        <p:nvSpPr>
          <p:cNvPr id="4" name="Shape 1"/>
          <p:cNvSpPr>
            <a:extLst>
              <a:ext uri="smNativeData">
                <pr:smNativeData xmlns:pr="smNativeData" xmlns="smNativeData" val="SMDATA_16_1Ca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MB5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4gQAAJwTAAASBQAANxsAABAAAAAmAAAACAAAAP//////////MAAAABQAAAAAAAAAAAD//wAAAQAAAP//AAABAA=="/>
              </a:ext>
            </a:extLst>
          </p:cNvSpPr>
          <p:nvPr/>
        </p:nvSpPr>
        <p:spPr>
          <a:xfrm>
            <a:off x="793750" y="3187700"/>
            <a:ext cx="30480" cy="1236345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cBh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MgcAABeMwAABB8AABAgAAAmAAAACAAAAP//////////MAAAABQAAAAAAAAAAAD//wAAAQAAAP//AAABAA=="/>
              </a:ext>
            </a:extLst>
          </p:cNvSpPr>
          <p:nvPr/>
        </p:nvSpPr>
        <p:spPr>
          <a:xfrm>
            <a:off x="793750" y="4678680"/>
            <a:ext cx="75565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Thomas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Bayes, matematyk i teolog, XVIII wiek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sAw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wQAAAQEAAD/KQAASAgAABAgAAAmAAAACAAAAP//////////MAAAABQAAAAAAAAAAAD//wAAAQAAAP//AAABAA=="/>
              </a:ext>
            </a:extLst>
          </p:cNvSpPr>
          <p:nvPr/>
        </p:nvSpPr>
        <p:spPr>
          <a:xfrm>
            <a:off x="776605" y="652780"/>
            <a:ext cx="6050280" cy="6934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Dlaczego "naiwny"?</a:t>
            </a:r>
            <a:endParaRPr lang="en-us" sz="435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McEAAA8EQAA5zcAAKk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76605" y="2801620"/>
            <a:ext cx="8310880" cy="36455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sBr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REAAM0fAACTHAAAkSIAABAAAAAmAAAACAAAAP//////////MAAAABQAAAAAAAAAAAD//wAAAQAAAP//AAABAA=="/>
              </a:ext>
            </a:extLst>
          </p:cNvSpPr>
          <p:nvPr/>
        </p:nvSpPr>
        <p:spPr>
          <a:xfrm>
            <a:off x="2774315" y="5169535"/>
            <a:ext cx="1870710" cy="449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Założenie niezależności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gBb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REAAPYiAACTHAAAJiUAABAAAAAmAAAACAAAAP//////////MAAAABQAAAAAAAAAAAD//wAAAQAAAP//AAABAA=="/>
              </a:ext>
            </a:extLst>
          </p:cNvSpPr>
          <p:nvPr/>
        </p:nvSpPr>
        <p:spPr>
          <a:xfrm>
            <a:off x="2774315" y="5683250"/>
            <a:ext cx="1870710" cy="3556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Cechy warunkowo niezależne</a:t>
            </a:r>
            <a:endParaRPr lang="en-us" sz="11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AW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yAAAIoTAACdKwAATxYAABAAAAAmAAAACAAAAP//////////MAAAABQAAAAAAAAAAAD//wAAAQAAAP//AAABAA=="/>
              </a:ext>
            </a:extLst>
          </p:cNvSpPr>
          <p:nvPr/>
        </p:nvSpPr>
        <p:spPr>
          <a:xfrm>
            <a:off x="5219065" y="3176270"/>
            <a:ext cx="1870710" cy="450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Uproszczone obliczenia</a:t>
            </a:r>
            <a:endParaRPr lang="en-us" sz="14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cAH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yAAALMWAACdKwAA5BgAABAAAAAmAAAACAAAAP//////////MAAAABQAAAAAAAAAAAD//wAAAQAAAP//AAABAA=="/>
              </a:ext>
            </a:extLst>
          </p:cNvSpPr>
          <p:nvPr/>
        </p:nvSpPr>
        <p:spPr>
          <a:xfrm>
            <a:off x="5219065" y="3689985"/>
            <a:ext cx="1870710" cy="3562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Kombinacja prostych prawdopodobieństw</a:t>
            </a:r>
            <a:endParaRPr lang="en-us" sz="11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gBA/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zsAAJ4LAADoTQAAwA0AABAgAAAmAAAACAAAAP//////////MAAAABQAAAAAAAAAAAD//wAAAQAAAP//AAABAA=="/>
              </a:ext>
            </a:extLst>
          </p:cNvSpPr>
          <p:nvPr/>
        </p:nvSpPr>
        <p:spPr>
          <a:xfrm>
            <a:off x="9636125" y="1888490"/>
            <a:ext cx="3028315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Kluczowe założenie</a:t>
            </a:r>
            <a:endParaRPr lang="en-us" sz="215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4Ad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zsAABYPAABFVQAAuhcAABAAAAAmAAAACAAAAP//////////MAAAABQAAAAAAAAAAAD//wAAAQAAAP//AAABAA=="/>
              </a:ext>
            </a:extLst>
          </p:cNvSpPr>
          <p:nvPr/>
        </p:nvSpPr>
        <p:spPr>
          <a:xfrm>
            <a:off x="9636125" y="2452370"/>
            <a:ext cx="4225290" cy="14046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Algorytm nazywamy "naiwnym", ponieważ zakłada, że wszystkie cechy są warunkowo niezależne od siebie przy danej klasie.</a:t>
            </a:r>
            <a:endParaRPr lang="en-us" sz="17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A0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zsAAO0YAABFVQAAkSEAABAAAAAmAAAACAAAAP//////////MAAAABQAAAAAAAAAAAD//wAAAQAAAP//AAABAA=="/>
              </a:ext>
            </a:extLst>
          </p:cNvSpPr>
          <p:nvPr/>
        </p:nvSpPr>
        <p:spPr>
          <a:xfrm>
            <a:off x="9636125" y="4051935"/>
            <a:ext cx="4225290" cy="14046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To upraszczające założenie znacząco redukuje złożoność obliczeniową, choć w praktyce cechy rzadko są całkowicie niezależne.</a:t>
            </a:r>
            <a:endParaRPr lang="en-us" sz="1700" cap="none"/>
          </a:p>
        </p:txBody>
      </p:sp>
      <p:sp>
        <p:nvSpPr>
          <p:cNvPr id="11" name="Shape 8"/>
          <p:cNvSpPr>
            <a:extLst>
              <a:ext uri="smNativeData">
                <pr:smNativeData xmlns:pr="smNativeData" xmlns="smNativeData" val="SMDATA_16_1CaSaRMAAAAlAAAAZQAAAA0AAAAAkAAAAEgAAACQAAAASAAAAAAAAAAAAAAAAAAAAAEAAABQAAAAIZOMnIU9vT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8A9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RzsAABEjAABFVQAAGy0AABAAAAAmAAAACAAAAP//////////MAAAABQAAAAAAAAAAAD//wAAAQAAAP//AAABAA=="/>
              </a:ext>
            </a:extLst>
          </p:cNvSpPr>
          <p:nvPr/>
        </p:nvSpPr>
        <p:spPr>
          <a:xfrm>
            <a:off x="9636125" y="5700395"/>
            <a:ext cx="4225290" cy="1631950"/>
          </a:xfrm>
          <a:prstGeom prst="roundRect">
            <a:avLst>
              <a:gd name="adj" fmla="val 5711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12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/HmY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KQ8AAAgJQAAWT4AAH0m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9857740" y="6035040"/>
            <a:ext cx="277495" cy="2216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 9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EBh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j8AAL8kAADoUwAAOSsAABAAAAAmAAAACAAAAP//////////MAAAABQAAAAAAAAAAAD//wAAAQAAAP//AAABAA=="/>
              </a:ext>
            </a:extLst>
          </p:cNvSpPr>
          <p:nvPr/>
        </p:nvSpPr>
        <p:spPr>
          <a:xfrm>
            <a:off x="10356850" y="5973445"/>
            <a:ext cx="3282950" cy="10528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FFFF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Mimo "naiwności", algorytm często osiąga zaskakująco dobre wyniki!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8Bf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F0IAADPQwAAuQwAABAgAAAmAAAACAAAAP//////////MAAAABQAAAAAAAAAAAD//wAAAQAAAP//AAABAA=="/>
              </a:ext>
            </a:extLst>
          </p:cNvSpPr>
          <p:nvPr/>
        </p:nvSpPr>
        <p:spPr>
          <a:xfrm>
            <a:off x="793750" y="1359535"/>
            <a:ext cx="1022921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Zastosowania Naiwnego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</a:t>
            </a:r>
            <a:endParaRPr lang="en-us" sz="445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CEDwAAwg8AAGQa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2522220"/>
            <a:ext cx="1767840" cy="1767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Ee1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CIcAACgFgAAUB4AABAgAAAmAAAACAAAAP//////////MAAAABQAAAAAAAAAAAD//wAAAQAAAP//AAABAA=="/>
              </a:ext>
            </a:extLst>
          </p:cNvSpPr>
          <p:nvPr/>
        </p:nvSpPr>
        <p:spPr>
          <a:xfrm>
            <a:off x="793750" y="4573270"/>
            <a:ext cx="288417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Filtrowanie spamu</a:t>
            </a:r>
            <a:endParaRPr lang="en-us" sz="22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4A/v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CcfAACiFwAAFSgAABAAAAAmAAAACAAAAP//////////MAAAABQAAAAAAAAAAAD//wAAAQAAAP//AAABAA=="/>
              </a:ext>
            </a:extLst>
          </p:cNvSpPr>
          <p:nvPr/>
        </p:nvSpPr>
        <p:spPr>
          <a:xfrm>
            <a:off x="793750" y="5064125"/>
            <a:ext cx="304800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Klasyfikacja wiadomości e-mail jako spam lub nie-spam na podstawie zawartości i metadanych</a:t>
            </a:r>
            <a:endParaRPr lang="en-us" cap="none"/>
          </a:p>
        </p:txBody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GEZAACEDwAAQSQAAGQa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4125595" y="2522220"/>
            <a:ext cx="1767840" cy="1767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RkAACIcAAAhLAAAfiAAABAAAAAmAAAACAAAAP//////////MAAAABQAAAAAAAAAAAD//wAAAQAAAP//AAABAA=="/>
              </a:ext>
            </a:extLst>
          </p:cNvSpPr>
          <p:nvPr/>
        </p:nvSpPr>
        <p:spPr>
          <a:xfrm>
            <a:off x="4125595" y="4573270"/>
            <a:ext cx="304800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Analiza sentymentu</a:t>
            </a:r>
            <a:endParaRPr lang="en-us" sz="22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C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RkAAFUhAAAhLAAAQyoAABAAAAAmAAAACAAAAP//////////MAAAABQAAAAAAAAAAAD//wAAAQAAAP//AAABAA=="/>
              </a:ext>
            </a:extLst>
          </p:cNvSpPr>
          <p:nvPr/>
        </p:nvSpPr>
        <p:spPr>
          <a:xfrm>
            <a:off x="4125595" y="5418455"/>
            <a:ext cx="304800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Określanie emocjonalnego tonu tekstów w mediach społecznościowych i recenzjach produktów</a:t>
            </a:r>
            <a:endParaRPr lang="en-us" cap="none"/>
          </a:p>
        </p:txBody>
      </p:sp>
      <p:pic>
        <p:nvPicPr>
          <p:cNvPr id="9" name="Image 2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8tAACEDwAAvzgAAGQa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7456805" y="2522220"/>
            <a:ext cx="1767840" cy="1767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7/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y0AACIcAACfQAAAfiAAABAAAAAmAAAACAAAAP//////////MAAAABQAAAAAAAAAAAD//wAAAQAAAP//AAABAA=="/>
              </a:ext>
            </a:extLst>
          </p:cNvSpPr>
          <p:nvPr/>
        </p:nvSpPr>
        <p:spPr>
          <a:xfrm>
            <a:off x="7456805" y="4573270"/>
            <a:ext cx="304800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Klasyfikacja dokumentów</a:t>
            </a:r>
            <a:endParaRPr lang="en-us" sz="2200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3y0AAFUhAACfQAAAQyoAABAAAAAmAAAACAAAAP//////////MAAAABQAAAAAAAAAAAD//wAAAQAAAP//AAABAA=="/>
              </a:ext>
            </a:extLst>
          </p:cNvSpPr>
          <p:nvPr/>
        </p:nvSpPr>
        <p:spPr>
          <a:xfrm>
            <a:off x="7456805" y="5418455"/>
            <a:ext cx="304800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Automatyczne kategoryzowanie artykułów, raportów i dokumentów według tematyki</a:t>
            </a:r>
            <a:endParaRPr lang="en-us" cap="none"/>
          </a:p>
        </p:txBody>
      </p:sp>
      <p:pic>
        <p:nvPicPr>
          <p:cNvPr id="12" name="Image 3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5CAACEDwAAPk0AAGQaAAAQAAAAJgAAAAgAAAD//////////z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10788650" y="2522220"/>
            <a:ext cx="1767840" cy="176784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kIAACIcAAAeVQAAfiAAABAAAAAmAAAACAAAAP//////////MAAAABQAAAAAAAAAAAD//wAAAQAAAP//AAABAA=="/>
              </a:ext>
            </a:extLst>
          </p:cNvSpPr>
          <p:nvPr/>
        </p:nvSpPr>
        <p:spPr>
          <a:xfrm>
            <a:off x="10788650" y="4573270"/>
            <a:ext cx="304800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Diagnostyka medyczna</a:t>
            </a:r>
            <a:endParaRPr lang="en-us" sz="2200" cap="none"/>
          </a:p>
        </p:txBody>
      </p:sp>
      <p:sp>
        <p:nvSpPr>
          <p:cNvPr id="14" name="Text 8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kIAAFUhAAAeVQAABygAABAAAAAmAAAACAAAAP//////////MAAAABQAAAAAAAAAAAD//wAAAQAAAP//AAABAA=="/>
              </a:ext>
            </a:extLst>
          </p:cNvSpPr>
          <p:nvPr/>
        </p:nvSpPr>
        <p:spPr>
          <a:xfrm>
            <a:off x="10788650" y="5418455"/>
            <a:ext cx="3048000" cy="1088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Wspomaganie decyzji medycznych poprzez analizę objawów i danych pacjentów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1Ca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/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BQNAADADwAAtA8AABAAAAAmAAAACAAAAP//////////MAAAABQAAAAAAAAAAAD//wAAAQAAAP//AAABAA=="/>
              </a:ext>
            </a:extLst>
          </p:cNvSpPr>
          <p:nvPr/>
        </p:nvSpPr>
        <p:spPr>
          <a:xfrm>
            <a:off x="793750" y="2125980"/>
            <a:ext cx="1766570" cy="426720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DVDQAA1gYAAPMO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2248535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H8NAADqDgAASQ8AABAgAAAmAAAACAAAAP//////////MAAAABQAAAAAAAAAAAD//wAAAQAAAP//AAABAA=="/>
              </a:ext>
            </a:extLst>
          </p:cNvSpPr>
          <p:nvPr/>
        </p:nvSpPr>
        <p:spPr>
          <a:xfrm>
            <a:off x="1202055" y="2193925"/>
            <a:ext cx="1222375" cy="2908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MATEMATYKA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EMQAAB7RwAAnxQAABAgAAAmAAAACAAAAP//////////MAAAABQAAAAAAAAAAAD//wAAAQAAAP//AAABAA=="/>
              </a:ext>
            </a:extLst>
          </p:cNvSpPr>
          <p:nvPr/>
        </p:nvSpPr>
        <p:spPr>
          <a:xfrm>
            <a:off x="793750" y="2643505"/>
            <a:ext cx="1082611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Część 2: Matematyczne podstawy</a:t>
            </a:r>
            <a:endParaRPr lang="en-us" sz="4450" cap="none"/>
          </a:p>
        </p:txBody>
      </p:sp>
      <p:sp>
        <p:nvSpPr>
          <p:cNvPr id="6" name="Shape 3"/>
          <p:cNvSpPr>
            <a:extLst>
              <a:ext uri="smNativeData">
                <pr:smNativeData xmlns:pr="smNativeData" xmlns="smNativeData" val="SMDATA_16_1CaSaRMAAAAlAAAAZQAAAA0AAAAAkAAAAEgAAACQAAAASAAAAAAAAAAAAAAAAAAAAAEAAABQAAAACty6m6c6tD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CAA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BtNlwB/f38A5+bmA8zMzADAwP8Af39/AAAAAAAAAAAAAAAAAAAAAAAAAAAAIQAAABgAAAAUAAAA4gQAALYWAACzHgAAjCUAABAAAAAmAAAACAAAAP//////////MAAAABQAAAAAAAAAAAD//wAAAQAAAP//AAABAA=="/>
              </a:ext>
            </a:extLst>
          </p:cNvSpPr>
          <p:nvPr/>
        </p:nvSpPr>
        <p:spPr>
          <a:xfrm>
            <a:off x="793750" y="3691890"/>
            <a:ext cx="4196715" cy="2411730"/>
          </a:xfrm>
          <a:prstGeom prst="roundRect">
            <a:avLst>
              <a:gd name="adj" fmla="val 3951"/>
            </a:avLst>
          </a:prstGeom>
          <a:solidFill>
            <a:srgbClr val="16125E"/>
          </a:solidFill>
          <a:ln w="3048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7" name="Shape 4"/>
          <p:cNvSpPr>
            <a:extLst>
              <a:ext uri="smNativeData">
                <pr:smNativeData xmlns:pr="smNativeData" xmlns="smNativeData" val="SMDATA_16_1CaSaRMAAAAlAAAAZQAAAA0AAAAAkAAAAEgAAACQAAAASAAAAAAAAAAAAAAAAAAAAAEAAABQAAAAMPXzpiIVxj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AAAAAB/f38A5+bmA8zMzADAwP8Af39/AAAAAAAAAAAAAAAAAAAAAAAAAAAAIQAAABgAAAAUAAAAEgUAAOYWAACDHgAAFhsAABAAAAAmAAAACAAAAP//////////MAAAABQAAAAAAAAAAAD//wAAAQAAAP//AAABAA=="/>
              </a:ext>
            </a:extLst>
          </p:cNvSpPr>
          <p:nvPr/>
        </p:nvSpPr>
        <p:spPr>
          <a:xfrm>
            <a:off x="824230" y="3722370"/>
            <a:ext cx="4135755" cy="680720"/>
          </a:xfrm>
          <a:prstGeom prst="roundRect">
            <a:avLst>
              <a:gd name="adj" fmla="val 8626"/>
            </a:avLst>
          </a:prstGeom>
          <a:solidFill>
            <a:srgbClr val="02347E"/>
          </a:solidFill>
          <a:ln>
            <a:noFill/>
          </a:ln>
          <a:effectLst/>
        </p:spPr>
      </p:sp>
      <p:sp>
        <p:nvSpPr>
          <p:cNvPr id="8" name="Text 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hAAAKkXAADWEgAARxoAABAgAAAmAAAACAAAAP//////////MAAAABQAAAAAAAAAAAD//wAAAQAAAP//AAABAA=="/>
              </a:ext>
            </a:extLst>
          </p:cNvSpPr>
          <p:nvPr/>
        </p:nvSpPr>
        <p:spPr>
          <a:xfrm>
            <a:off x="2721610" y="3846195"/>
            <a:ext cx="34036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1</a:t>
            </a:r>
            <a:endParaRPr lang="en-us" sz="265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wYAAHscAACpGQAAqR4AABAgAAAmAAAACAAAAP//////////MAAAABQAAAAAAAAAAAD//wAAAQAAAP//AAABAA=="/>
              </a:ext>
            </a:extLst>
          </p:cNvSpPr>
          <p:nvPr/>
        </p:nvSpPr>
        <p:spPr>
          <a:xfrm>
            <a:off x="1050925" y="4629785"/>
            <a:ext cx="312039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Twierdzenie </a:t>
            </a: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</a:t>
            </a:r>
            <a:endParaRPr lang="en-us" sz="22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wYAAH8fAAAdHQAA9iMAABAAAAAmAAAACAAAAP//////////MAAAABQAAAAAAAAAAAD//wAAAQAAAP//AAABAA=="/>
              </a:ext>
            </a:extLst>
          </p:cNvSpPr>
          <p:nvPr/>
        </p:nvSpPr>
        <p:spPr>
          <a:xfrm>
            <a:off x="1050925" y="5120005"/>
            <a:ext cx="368173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Fundamentalny wzór prawdopodobieństwa</a:t>
            </a:r>
            <a:endParaRPr lang="en-us" cap="none"/>
          </a:p>
        </p:txBody>
      </p:sp>
      <p:sp>
        <p:nvSpPr>
          <p:cNvPr id="11" name="Shape 8"/>
          <p:cNvSpPr>
            <a:extLst>
              <a:ext uri="smNativeData">
                <pr:smNativeData xmlns:pr="smNativeData" xmlns="smNativeData" val="SMDATA_16_1CaSaRMAAAAlAAAAZQAAAA0AAAAAkAAAAEgAAACQAAAASAAAAAAAAAAAAAAAAAAAAAEAAABQAAAACty6m6c6tD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BtNlwB/f38A5+bmA8zMzADAwP8Af39/AAAAAAAAAAAAAAAAAAAAAAAAAAAAIQAAABgAAAAUAAAAGCAAALYWAADoOQAAjCUAABAAAAAmAAAACAAAAP//////////MAAAABQAAAAAAAAAAAD//wAAAQAAAP//AAABAA=="/>
              </a:ext>
            </a:extLst>
          </p:cNvSpPr>
          <p:nvPr/>
        </p:nvSpPr>
        <p:spPr>
          <a:xfrm>
            <a:off x="5217160" y="3691890"/>
            <a:ext cx="4196080" cy="2411730"/>
          </a:xfrm>
          <a:prstGeom prst="roundRect">
            <a:avLst>
              <a:gd name="adj" fmla="val 3951"/>
            </a:avLst>
          </a:prstGeom>
          <a:solidFill>
            <a:srgbClr val="16125E"/>
          </a:solidFill>
          <a:ln w="3048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2" name="Shape 9"/>
          <p:cNvSpPr>
            <a:extLst>
              <a:ext uri="smNativeData">
                <pr:smNativeData xmlns:pr="smNativeData" xmlns="smNativeData" val="SMDATA_16_1CaSaRMAAAAlAAAAZQAAAA0AAAAAkAAAAEgAAACQAAAASAAAAAAAAAAAAAAAAAAAAAEAAABQAAAAMPXzpiIVxj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BA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AAAAAB/f38A5+bmA8zMzADAwP8Af39/AAAAAAAAAAAAAAAAAAAAAAAAAAAAIQAAABgAAAAUAAAASCAAAOYWAAC4OQAAFhsAABAAAAAmAAAACAAAAP//////////MAAAABQAAAAAAAAAAAD//wAAAQAAAP//AAABAA=="/>
              </a:ext>
            </a:extLst>
          </p:cNvSpPr>
          <p:nvPr/>
        </p:nvSpPr>
        <p:spPr>
          <a:xfrm>
            <a:off x="5247640" y="3722370"/>
            <a:ext cx="4135120" cy="680720"/>
          </a:xfrm>
          <a:prstGeom prst="roundRect">
            <a:avLst>
              <a:gd name="adj" fmla="val 8626"/>
            </a:avLst>
          </a:prstGeom>
          <a:solidFill>
            <a:srgbClr val="02347E"/>
          </a:solidFill>
          <a:ln>
            <a:noFill/>
          </a:ln>
          <a:effectLst/>
        </p:spPr>
      </p:sp>
      <p:sp>
        <p:nvSpPr>
          <p:cNvPr id="13" name="Text 1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3+P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9CsAAKkXAAAMLgAARxoAABAgAAAmAAAACAAAAP//////////MAAAABQAAAAAAAAAAAD//wAAAQAAAP//AAABAA=="/>
              </a:ext>
            </a:extLst>
          </p:cNvSpPr>
          <p:nvPr/>
        </p:nvSpPr>
        <p:spPr>
          <a:xfrm>
            <a:off x="7145020" y="3846195"/>
            <a:ext cx="340360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2</a:t>
            </a:r>
            <a:endParaRPr lang="en-us" sz="2650" cap="none"/>
          </a:p>
        </p:txBody>
      </p:sp>
      <p:sp>
        <p:nvSpPr>
          <p:cNvPr id="14" name="Text 1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SEAAHscAAA+OAAAqR4AABAgAAAmAAAACAAAAP//////////MAAAABQAAAAAAAAAAAD//wAAAQAAAP//AAABAA=="/>
              </a:ext>
            </a:extLst>
          </p:cNvSpPr>
          <p:nvPr/>
        </p:nvSpPr>
        <p:spPr>
          <a:xfrm>
            <a:off x="5474335" y="4629785"/>
            <a:ext cx="366839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Mechanizm klasyfikacji</a:t>
            </a:r>
            <a:endParaRPr lang="en-us" sz="220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/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SEAAH8fAABTOAAAuyEAABAgAAAmAAAACAAAAP//////////MAAAABQAAAAAAAAAAAD//wAAAQAAAP//AAABAA=="/>
              </a:ext>
            </a:extLst>
          </p:cNvSpPr>
          <p:nvPr/>
        </p:nvSpPr>
        <p:spPr>
          <a:xfrm>
            <a:off x="5474335" y="5120005"/>
            <a:ext cx="368173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Jak algorytm podejmuje decyzje</a:t>
            </a:r>
            <a:endParaRPr lang="en-us" cap="none"/>
          </a:p>
        </p:txBody>
      </p:sp>
      <p:sp>
        <p:nvSpPr>
          <p:cNvPr id="16" name="Shape 13"/>
          <p:cNvSpPr>
            <a:extLst>
              <a:ext uri="smNativeData">
                <pr:smNativeData xmlns:pr="smNativeData" xmlns="smNativeData" val="SMDATA_16_1CaSaRMAAAAlAAAAZQAAAA0AAAAAkAAAAEgAAACQAAAASAAAAAAAAAAAAAAAAAAAAAEAAABQAAAACty6m6c6tD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BtNlwB/f38A5+bmA8zMzADAwP8Af39/AAAAAAAAAAAAAAAAAAAAAAAAAAAAIQAAABgAAAAUAAAATTsAALYWAAAeVQAAjCUAABAAAAAmAAAACAAAAP//////////MAAAABQAAAAAAAAAAAD//wAAAQAAAP//AAABAA=="/>
              </a:ext>
            </a:extLst>
          </p:cNvSpPr>
          <p:nvPr/>
        </p:nvSpPr>
        <p:spPr>
          <a:xfrm>
            <a:off x="9639935" y="3691890"/>
            <a:ext cx="4196715" cy="2411730"/>
          </a:xfrm>
          <a:prstGeom prst="roundRect">
            <a:avLst>
              <a:gd name="adj" fmla="val 3951"/>
            </a:avLst>
          </a:prstGeom>
          <a:solidFill>
            <a:srgbClr val="16125E"/>
          </a:solidFill>
          <a:ln w="3048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7" name="Shape 14"/>
          <p:cNvSpPr>
            <a:extLst>
              <a:ext uri="smNativeData">
                <pr:smNativeData xmlns:pr="smNativeData" xmlns="smNativeData" val="SMDATA_16_1CaSaRMAAAAlAAAAZQAAAA0AAAAAkAAAAEgAAACQAAAASAAAAAAAAAAAAAAAAAAAAAEAAABQAAAAMPXzpiIVxj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AAAAAB/f38A5+bmA8zMzADAwP8Af39/AAAAAAAAAAAAAAAAAAAAAAAAAAAAIQAAABgAAAAUAAAAfTsAAOYWAADuVAAAFhsAABAAAAAmAAAACAAAAP//////////MAAAABQAAAAAAAAAAAD//wAAAQAAAP//AAABAA=="/>
              </a:ext>
            </a:extLst>
          </p:cNvSpPr>
          <p:nvPr/>
        </p:nvSpPr>
        <p:spPr>
          <a:xfrm>
            <a:off x="9670415" y="3722370"/>
            <a:ext cx="4135755" cy="680720"/>
          </a:xfrm>
          <a:prstGeom prst="roundRect">
            <a:avLst>
              <a:gd name="adj" fmla="val 8626"/>
            </a:avLst>
          </a:prstGeom>
          <a:solidFill>
            <a:srgbClr val="02347E"/>
          </a:solidFill>
          <a:ln>
            <a:noFill/>
          </a:ln>
          <a:effectLst/>
        </p:spPr>
      </p:sp>
      <p:sp>
        <p:nvSpPr>
          <p:cNvPr id="18" name="Text 15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KkcAAKkXAABBSQAARxoAABAgAAAmAAAACAAAAP//////////MAAAABQAAAAAAAAAAAD//wAAAQAAAP//AAABAA=="/>
              </a:ext>
            </a:extLst>
          </p:cNvSpPr>
          <p:nvPr/>
        </p:nvSpPr>
        <p:spPr>
          <a:xfrm>
            <a:off x="11568430" y="3846195"/>
            <a:ext cx="339725" cy="425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6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3</a:t>
            </a:r>
            <a:endParaRPr lang="en-us" sz="2650" cap="none"/>
          </a:p>
        </p:txBody>
      </p:sp>
      <p:sp>
        <p:nvSpPr>
          <p:cNvPr id="19" name="Text 1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jwAAHscAACJUwAA1yAAABAAAAAmAAAACAAAAP//////////MAAAABQAAAAAAAAAAAD//wAAAQAAAP//AAABAA=="/>
              </a:ext>
            </a:extLst>
          </p:cNvSpPr>
          <p:nvPr/>
        </p:nvSpPr>
        <p:spPr>
          <a:xfrm>
            <a:off x="9897110" y="4629785"/>
            <a:ext cx="368236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Założenia matematyczne</a:t>
            </a:r>
            <a:endParaRPr lang="en-us" sz="2200" cap="none"/>
          </a:p>
        </p:txBody>
      </p:sp>
      <p:sp>
        <p:nvSpPr>
          <p:cNvPr id="20" name="Text 1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jwAAK0hAACJUwAA6SMAABAgAAAmAAAACAAAAP//////////MAAAABQAAAAAAAAAAAD//wAAAQAAAP//AAABAA=="/>
              </a:ext>
            </a:extLst>
          </p:cNvSpPr>
          <p:nvPr/>
        </p:nvSpPr>
        <p:spPr>
          <a:xfrm>
            <a:off x="9897110" y="5474335"/>
            <a:ext cx="3682365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Niezależność i uproszczenia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BsJAABoPgAAdw0AABAgAAAmAAAACAAAAP//////////MAAAABQAAAAAAAAAAAD//wAAAQAAAP//AAABAA=="/>
              </a:ext>
            </a:extLst>
          </p:cNvSpPr>
          <p:nvPr/>
        </p:nvSpPr>
        <p:spPr>
          <a:xfrm>
            <a:off x="793750" y="1480185"/>
            <a:ext cx="935101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Twierdzenie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Bayesa w pigułce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PQQAAD7GQAAIhMAABAgAAAmAAAACAAAAP//////////MAAAABQAAAAAAAAAAAD//wAAAQAAAP//AAABAA=="/>
              </a:ext>
            </a:extLst>
          </p:cNvSpPr>
          <p:nvPr/>
        </p:nvSpPr>
        <p:spPr>
          <a:xfrm>
            <a:off x="793750" y="2755900"/>
            <a:ext cx="342963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Formuła podstawowa</a:t>
            </a:r>
            <a:endParaRPr lang="en-us" sz="220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OYUAABMKwAAYxkAABAAAAAmAAAACAAAAP//////////MAAAABQAAAAAAAAAAAD//wAAAQAAAP//AAABAA=="/>
              </a:ext>
            </a:extLst>
          </p:cNvSpPr>
          <p:nvPr/>
        </p:nvSpPr>
        <p:spPr>
          <a:xfrm>
            <a:off x="793750" y="3397250"/>
            <a:ext cx="6244590" cy="729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cap="none"/>
          </a:p>
        </p:txBody>
      </p:sp>
      <p:pic>
        <p:nvPicPr>
          <p:cNvPr id="5" name="Image 0" descr="preencoded.png"/>
          <p:cNvPicPr>
            <a:picLocks noChangeAspect="1"/>
            <a:extLst>
              <a:ext uri="smNativeData">
                <pr:smNativeData xmlns:pr="smNativeData" xmlns="smNativeData" val="SMDATA_18_1Ca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DmFAAATCsAAGMZ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3397250"/>
            <a:ext cx="6244590" cy="7296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 3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CcbAABMKwAAYh0AABAgAAAmAAAACAAAAP//////////MAAAABQAAAAAAAAAAAD//wAAAQAAAP//AAABAA=="/>
              </a:ext>
            </a:extLst>
          </p:cNvSpPr>
          <p:nvPr/>
        </p:nvSpPr>
        <p:spPr>
          <a:xfrm>
            <a:off x="793750" y="4413885"/>
            <a:ext cx="6244590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gdzie:</a:t>
            </a:r>
            <a:endParaRPr lang="en-us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KQeAABMKwAACCkAABAAAAAmAAAACAAAAP//////////MAAAABQAAAAAAAAAAAD//wAAAQAAAP//AAABAA=="/>
              </a:ext>
            </a:extLst>
          </p:cNvSpPr>
          <p:nvPr/>
        </p:nvSpPr>
        <p:spPr>
          <a:xfrm>
            <a:off x="793750" y="4980940"/>
            <a:ext cx="6244590" cy="16891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P(A|B) - prawdopodobieństwo a posteriori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P(B|A) - wiarygodność (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likelihood)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P(A) - prawdopodobieństwo a priori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P(B) - prawdopodobieństwo marginalne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8" name="Shape 5"/>
          <p:cNvSpPr>
            <a:extLst>
              <a:ext uri="smNativeData">
                <pr:smNativeData xmlns:pr="smNativeData" xmlns="smNativeData" val="SMDATA_16_1CaSaRMAAAAlAAAAZQAAAA0AAAAAkAAAAEgAAACQAAAASAAAAAAAAAAAAAAAAAAAAAEAAABQAAAAkE5d+SzPsz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vy0AAI8PAAArVgAAhSkAABAAAAAmAAAACAAAAP//////////MAAAABQAAAAAAAAAAAD//wAAAQAAAP//AAABAA=="/>
              </a:ext>
            </a:extLst>
          </p:cNvSpPr>
          <p:nvPr/>
        </p:nvSpPr>
        <p:spPr>
          <a:xfrm>
            <a:off x="7436485" y="2529205"/>
            <a:ext cx="6570980" cy="4220210"/>
          </a:xfrm>
          <a:prstGeom prst="roundRect">
            <a:avLst>
              <a:gd name="adj" fmla="val 3869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9" name="Text 6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PQQAACVQAAAIhMAABAgAAAmAAAACAAAAP//////////MAAAABQAAAAAAAAAAAD//wAAAQAAAP//AAABAA=="/>
              </a:ext>
            </a:extLst>
          </p:cNvSpPr>
          <p:nvPr/>
        </p:nvSpPr>
        <p:spPr>
          <a:xfrm>
            <a:off x="7663180" y="275590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000000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Intuicja</a:t>
            </a:r>
            <a:endParaRPr lang="en-us" sz="22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6_1Ca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4SFv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JC8AAIcUAADGVAAAdR0AABAAAAAmAAAACAAAAP//////////MAAAABQAAAAAAAAAAAD//wAAAQAAAP//AAABAA=="/>
              </a:ext>
            </a:extLst>
          </p:cNvSpPr>
          <p:nvPr/>
        </p:nvSpPr>
        <p:spPr>
          <a:xfrm>
            <a:off x="7663180" y="3336925"/>
            <a:ext cx="611759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Twierdzenie </a:t>
            </a: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Bayesa pozwala nam zaktualizować nasze przekonania (prawdopodobieństwo a priori) w świetle nowych dowodów (wiarygodność), aby uzyskać zaktualizowane prawdopodobieństwo (a posteriori).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blad</cp:lastModifiedBy>
  <cp:revision>0</cp:revision>
  <dcterms:created xsi:type="dcterms:W3CDTF">2026-02-15T19:47:32Z</dcterms:created>
  <dcterms:modified xsi:type="dcterms:W3CDTF">2026-02-15T20:04:36Z</dcterms:modified>
</cp:coreProperties>
</file>